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4.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Montserrat-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b6e294ded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b6e294ded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6e294de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b6e294de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6e294ded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b6e294ded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b6e294ded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b6e294ded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b6e294ded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b6e294ded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6e294ded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6e294ded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b6e294ded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b6e294ded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e294ded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e294ded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b6e294dede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b6e294ded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6e294ded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6e294ded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793a2a1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793a2a1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6e87ca5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6e87ca5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b6e87ca525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b6e87ca525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6e87ca525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b6e87ca525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6e87ca525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6e87ca525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6e87ca525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6e87ca525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b6e87ca525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b6e87ca525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b6e87ca525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b6e87ca525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b6e87ca525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b6e87ca525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6e87ca525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b6e87ca525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793a2a1b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6793a2a1b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793a2a1b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793a2a1b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793a2a1b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793a2a1b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793a2a1b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793a2a1b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6e294de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b6e294de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793a2a1b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793a2a1b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6e294ded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6e294ded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pic>
        <p:nvPicPr>
          <p:cNvPr descr="offset_comp_406605.jpg" id="135" name="Google Shape;13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36" name="Google Shape;13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37" name="Google Shape;13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8" name="Google Shape;13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grpSp>
        <p:nvGrpSpPr>
          <p:cNvPr id="143" name="Google Shape;143;p15"/>
          <p:cNvGrpSpPr/>
          <p:nvPr/>
        </p:nvGrpSpPr>
        <p:grpSpPr>
          <a:xfrm>
            <a:off x="4406400" y="0"/>
            <a:ext cx="4737600" cy="5143065"/>
            <a:chOff x="4406400" y="0"/>
            <a:chExt cx="4737600" cy="5143065"/>
          </a:xfrm>
        </p:grpSpPr>
        <p:sp>
          <p:nvSpPr>
            <p:cNvPr id="144" name="Google Shape;14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3" name="Google Shape;1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68" name="Shape 168"/>
        <p:cNvGrpSpPr/>
        <p:nvPr/>
      </p:nvGrpSpPr>
      <p:grpSpPr>
        <a:xfrm>
          <a:off x="0" y="0"/>
          <a:ext cx="0" cy="0"/>
          <a:chOff x="0" y="0"/>
          <a:chExt cx="0" cy="0"/>
        </a:xfrm>
      </p:grpSpPr>
      <p:grpSp>
        <p:nvGrpSpPr>
          <p:cNvPr id="169" name="Google Shape;169;p16"/>
          <p:cNvGrpSpPr/>
          <p:nvPr/>
        </p:nvGrpSpPr>
        <p:grpSpPr>
          <a:xfrm>
            <a:off x="4406400" y="0"/>
            <a:ext cx="4737600" cy="5143065"/>
            <a:chOff x="4406400" y="0"/>
            <a:chExt cx="4737600" cy="5143065"/>
          </a:xfrm>
        </p:grpSpPr>
        <p:sp>
          <p:nvSpPr>
            <p:cNvPr id="170" name="Google Shape;17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7"/>
          <p:cNvGrpSpPr/>
          <p:nvPr/>
        </p:nvGrpSpPr>
        <p:grpSpPr>
          <a:xfrm>
            <a:off x="0" y="381001"/>
            <a:ext cx="1037850" cy="1016287"/>
            <a:chOff x="0" y="381001"/>
            <a:chExt cx="1037850" cy="1016287"/>
          </a:xfrm>
        </p:grpSpPr>
        <p:sp>
          <p:nvSpPr>
            <p:cNvPr id="196" name="Google Shape;19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9" name="Google Shape;19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0" name="Google Shape;2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01" name="Shape 201"/>
        <p:cNvGrpSpPr/>
        <p:nvPr/>
      </p:nvGrpSpPr>
      <p:grpSpPr>
        <a:xfrm>
          <a:off x="0" y="0"/>
          <a:ext cx="0" cy="0"/>
          <a:chOff x="0" y="0"/>
          <a:chExt cx="0" cy="0"/>
        </a:xfrm>
      </p:grpSpPr>
      <p:sp>
        <p:nvSpPr>
          <p:cNvPr id="202" name="Google Shape;20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3" name="Google Shape;20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05" name="Google Shape;205;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8"/>
          <p:cNvGrpSpPr/>
          <p:nvPr/>
        </p:nvGrpSpPr>
        <p:grpSpPr>
          <a:xfrm>
            <a:off x="0" y="381001"/>
            <a:ext cx="1037850" cy="1016287"/>
            <a:chOff x="0" y="381001"/>
            <a:chExt cx="1037850" cy="1016287"/>
          </a:xfrm>
        </p:grpSpPr>
        <p:sp>
          <p:nvSpPr>
            <p:cNvPr id="210" name="Google Shape;21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13" name="Google Shape;21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14" name="Shape 214"/>
        <p:cNvGrpSpPr/>
        <p:nvPr/>
      </p:nvGrpSpPr>
      <p:grpSpPr>
        <a:xfrm>
          <a:off x="0" y="0"/>
          <a:ext cx="0" cy="0"/>
          <a:chOff x="0" y="0"/>
          <a:chExt cx="0" cy="0"/>
        </a:xfrm>
      </p:grpSpPr>
      <p:sp>
        <p:nvSpPr>
          <p:cNvPr id="215" name="Google Shape;21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9"/>
          <p:cNvGrpSpPr/>
          <p:nvPr/>
        </p:nvGrpSpPr>
        <p:grpSpPr>
          <a:xfrm>
            <a:off x="0" y="381001"/>
            <a:ext cx="1037850" cy="1016287"/>
            <a:chOff x="0" y="381001"/>
            <a:chExt cx="1037850" cy="1016287"/>
          </a:xfrm>
        </p:grpSpPr>
        <p:sp>
          <p:nvSpPr>
            <p:cNvPr id="222" name="Google Shape;22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25" name="Google Shape;2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0"/>
          <p:cNvGrpSpPr/>
          <p:nvPr/>
        </p:nvGrpSpPr>
        <p:grpSpPr>
          <a:xfrm>
            <a:off x="0" y="381001"/>
            <a:ext cx="1037850" cy="1016287"/>
            <a:chOff x="0" y="381001"/>
            <a:chExt cx="1037850" cy="1016287"/>
          </a:xfrm>
        </p:grpSpPr>
        <p:sp>
          <p:nvSpPr>
            <p:cNvPr id="233" name="Google Shape;23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6" name="Google Shape;23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7" name="Google Shape;23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0" y="381001"/>
            <a:ext cx="1037850" cy="1016287"/>
            <a:chOff x="0" y="381001"/>
            <a:chExt cx="1037850" cy="1016287"/>
          </a:xfrm>
        </p:grpSpPr>
        <p:sp>
          <p:nvSpPr>
            <p:cNvPr id="245" name="Google Shape;24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8" name="Google Shape;24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2"/>
          <p:cNvGrpSpPr/>
          <p:nvPr/>
        </p:nvGrpSpPr>
        <p:grpSpPr>
          <a:xfrm>
            <a:off x="0" y="381001"/>
            <a:ext cx="1037850" cy="1016287"/>
            <a:chOff x="0" y="381001"/>
            <a:chExt cx="1037850" cy="1016287"/>
          </a:xfrm>
        </p:grpSpPr>
        <p:sp>
          <p:nvSpPr>
            <p:cNvPr id="255" name="Google Shape;25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8" name="Google Shape;25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9" name="Google Shape;25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3"/>
          <p:cNvGrpSpPr/>
          <p:nvPr/>
        </p:nvGrpSpPr>
        <p:grpSpPr>
          <a:xfrm>
            <a:off x="4406400" y="0"/>
            <a:ext cx="4737600" cy="5143500"/>
            <a:chOff x="4406400" y="0"/>
            <a:chExt cx="4737600" cy="5143500"/>
          </a:xfrm>
        </p:grpSpPr>
        <p:sp>
          <p:nvSpPr>
            <p:cNvPr id="266" name="Google Shape;26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5" name="Google Shape;28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a:off x="0" y="381001"/>
            <a:ext cx="1037850" cy="1016287"/>
            <a:chOff x="0" y="381001"/>
            <a:chExt cx="1037850" cy="1016287"/>
          </a:xfrm>
        </p:grpSpPr>
        <p:sp>
          <p:nvSpPr>
            <p:cNvPr id="292" name="Google Shape;29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5" name="Google Shape;29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296" name="Google Shape;29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97" name="Google Shape;2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grpSp>
        <p:nvGrpSpPr>
          <p:cNvPr id="299" name="Google Shape;299;p25"/>
          <p:cNvGrpSpPr/>
          <p:nvPr/>
        </p:nvGrpSpPr>
        <p:grpSpPr>
          <a:xfrm>
            <a:off x="0" y="4128572"/>
            <a:ext cx="698925" cy="684657"/>
            <a:chOff x="0" y="3785672"/>
            <a:chExt cx="698925" cy="684657"/>
          </a:xfrm>
        </p:grpSpPr>
        <p:sp>
          <p:nvSpPr>
            <p:cNvPr id="300" name="Google Shape;30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303" name="Google Shape;3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grpSp>
        <p:nvGrpSpPr>
          <p:cNvPr id="309" name="Google Shape;309;p26"/>
          <p:cNvGrpSpPr/>
          <p:nvPr/>
        </p:nvGrpSpPr>
        <p:grpSpPr>
          <a:xfrm>
            <a:off x="4406400" y="0"/>
            <a:ext cx="4737600" cy="5143065"/>
            <a:chOff x="4406400" y="0"/>
            <a:chExt cx="4737600" cy="5143065"/>
          </a:xfrm>
        </p:grpSpPr>
        <p:sp>
          <p:nvSpPr>
            <p:cNvPr id="310" name="Google Shape;31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29" name="Google Shape;32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30" name="Google Shape;33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5" name="Shape 335"/>
        <p:cNvGrpSpPr/>
        <p:nvPr/>
      </p:nvGrpSpPr>
      <p:grpSpPr>
        <a:xfrm>
          <a:off x="0" y="0"/>
          <a:ext cx="0" cy="0"/>
          <a:chOff x="0" y="0"/>
          <a:chExt cx="0" cy="0"/>
        </a:xfrm>
      </p:grpSpPr>
      <p:sp>
        <p:nvSpPr>
          <p:cNvPr id="336" name="Google Shape;33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37" name="Shape 337"/>
        <p:cNvGrpSpPr/>
        <p:nvPr/>
      </p:nvGrpSpPr>
      <p:grpSpPr>
        <a:xfrm>
          <a:off x="0" y="0"/>
          <a:ext cx="0" cy="0"/>
          <a:chOff x="0" y="0"/>
          <a:chExt cx="0" cy="0"/>
        </a:xfrm>
      </p:grpSpPr>
      <p:pic>
        <p:nvPicPr>
          <p:cNvPr descr="offset_comp_343059.jpg" id="338" name="Google Shape;33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339" name="Google Shape;3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0" name="Google Shape;34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341" name="Google Shape;34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8"/>
          <p:cNvGrpSpPr/>
          <p:nvPr/>
        </p:nvGrpSpPr>
        <p:grpSpPr>
          <a:xfrm>
            <a:off x="0" y="381001"/>
            <a:ext cx="1037850" cy="1016287"/>
            <a:chOff x="0" y="381001"/>
            <a:chExt cx="1037850" cy="1016287"/>
          </a:xfrm>
        </p:grpSpPr>
        <p:sp>
          <p:nvSpPr>
            <p:cNvPr id="347" name="Google Shape;34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Linq (Language Integrated Query) in C#</a:t>
            </a:r>
            <a:endParaRPr/>
          </a:p>
        </p:txBody>
      </p:sp>
      <p:sp>
        <p:nvSpPr>
          <p:cNvPr id="354" name="Google Shape;354;p29"/>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Projection operators in LINQ</a:t>
            </a:r>
            <a:endParaRPr/>
          </a:p>
        </p:txBody>
      </p:sp>
      <p:sp>
        <p:nvSpPr>
          <p:cNvPr id="418" name="Google Shape;418;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Clr>
                <a:srgbClr val="000000"/>
              </a:buClr>
              <a:buSzPts val="1200"/>
              <a:buFont typeface="Arial"/>
              <a:buChar char="●"/>
            </a:pPr>
            <a:r>
              <a:rPr b="1" lang="en" sz="1200">
                <a:latin typeface="Arial"/>
                <a:ea typeface="Arial"/>
                <a:cs typeface="Arial"/>
                <a:sym typeface="Arial"/>
              </a:rPr>
              <a:t>Select:</a:t>
            </a:r>
            <a:endParaRPr b="1" sz="1200">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latin typeface="Arial"/>
                <a:ea typeface="Arial"/>
                <a:cs typeface="Arial"/>
                <a:sym typeface="Arial"/>
              </a:rPr>
              <a:t>The Select operator is used to transform each element in a sequence.</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b="1" lang="en" sz="1100">
                <a:latin typeface="Arial"/>
                <a:ea typeface="Arial"/>
                <a:cs typeface="Arial"/>
                <a:sym typeface="Arial"/>
              </a:rPr>
              <a:t>SelectMany:</a:t>
            </a:r>
            <a:endParaRPr b="1" sz="1100">
              <a:latin typeface="Arial"/>
              <a:ea typeface="Arial"/>
              <a:cs typeface="Arial"/>
              <a:sym typeface="Arial"/>
            </a:endParaRPr>
          </a:p>
          <a:p>
            <a:pPr indent="-298450" lvl="1" marL="914400" marR="0" rtl="0" algn="l">
              <a:lnSpc>
                <a:spcPct val="115000"/>
              </a:lnSpc>
              <a:spcBef>
                <a:spcPts val="0"/>
              </a:spcBef>
              <a:spcAft>
                <a:spcPts val="0"/>
              </a:spcAft>
              <a:buClr>
                <a:schemeClr val="lt1"/>
              </a:buClr>
              <a:buSzPts val="1100"/>
              <a:buFont typeface="Arial"/>
              <a:buAutoNum type="alphaLcPeriod"/>
            </a:pPr>
            <a:r>
              <a:rPr lang="en" sz="1100">
                <a:latin typeface="Arial"/>
                <a:ea typeface="Arial"/>
                <a:cs typeface="Arial"/>
                <a:sym typeface="Arial"/>
              </a:rPr>
              <a:t>The SelectMany operator is used to flatten a sequence of sequences or perform a one-to-many projection.</a:t>
            </a:r>
            <a:endParaRPr sz="1200">
              <a:latin typeface="Arial"/>
              <a:ea typeface="Arial"/>
              <a:cs typeface="Arial"/>
              <a:sym typeface="Arial"/>
            </a:endParaRPr>
          </a:p>
          <a:p>
            <a:pPr indent="0" lvl="0" marL="914400" rtl="0" algn="l">
              <a:spcBef>
                <a:spcPts val="0"/>
              </a:spcBef>
              <a:spcAft>
                <a:spcPts val="1200"/>
              </a:spcAft>
              <a:buNone/>
            </a:pPr>
            <a:r>
              <a:t/>
            </a:r>
            <a:endParaRPr sz="1400"/>
          </a:p>
        </p:txBody>
      </p:sp>
      <p:pic>
        <p:nvPicPr>
          <p:cNvPr id="419" name="Google Shape;419;p38"/>
          <p:cNvPicPr preferRelativeResize="0"/>
          <p:nvPr/>
        </p:nvPicPr>
        <p:blipFill>
          <a:blip r:embed="rId3">
            <a:alphaModFix/>
          </a:blip>
          <a:stretch>
            <a:fillRect/>
          </a:stretch>
        </p:blipFill>
        <p:spPr>
          <a:xfrm>
            <a:off x="1438275" y="2211800"/>
            <a:ext cx="6641475" cy="914100"/>
          </a:xfrm>
          <a:prstGeom prst="rect">
            <a:avLst/>
          </a:prstGeom>
          <a:noFill/>
          <a:ln>
            <a:noFill/>
          </a:ln>
        </p:spPr>
      </p:pic>
      <p:pic>
        <p:nvPicPr>
          <p:cNvPr id="420" name="Google Shape;420;p38"/>
          <p:cNvPicPr preferRelativeResize="0"/>
          <p:nvPr/>
        </p:nvPicPr>
        <p:blipFill>
          <a:blip r:embed="rId4">
            <a:alphaModFix/>
          </a:blip>
          <a:stretch>
            <a:fillRect/>
          </a:stretch>
        </p:blipFill>
        <p:spPr>
          <a:xfrm>
            <a:off x="1438275" y="4029850"/>
            <a:ext cx="6641475" cy="8039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426" name="Google Shape;426;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b="1" lang="en" sz="1100">
                <a:latin typeface="Arial"/>
                <a:ea typeface="Arial"/>
                <a:cs typeface="Arial"/>
                <a:sym typeface="Arial"/>
              </a:rPr>
              <a:t>OfType:</a:t>
            </a:r>
            <a:endParaRPr b="1" sz="1100">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latin typeface="Arial"/>
                <a:ea typeface="Arial"/>
                <a:cs typeface="Arial"/>
                <a:sym typeface="Arial"/>
              </a:rPr>
              <a:t>The OfType operator filters the elements of a sequence based on a specified type.</a:t>
            </a:r>
            <a:endParaRPr sz="1100">
              <a:latin typeface="Arial"/>
              <a:ea typeface="Arial"/>
              <a:cs typeface="Arial"/>
              <a:sym typeface="Arial"/>
            </a:endParaRPr>
          </a:p>
          <a:p>
            <a:pPr indent="0" lvl="0" marL="914400" rtl="0" algn="l">
              <a:spcBef>
                <a:spcPts val="1200"/>
              </a:spcBef>
              <a:spcAft>
                <a:spcPts val="1200"/>
              </a:spcAft>
              <a:buNone/>
            </a:pPr>
            <a:r>
              <a:t/>
            </a:r>
            <a:endParaRPr>
              <a:latin typeface="Arial"/>
              <a:ea typeface="Arial"/>
              <a:cs typeface="Arial"/>
              <a:sym typeface="Arial"/>
            </a:endParaRPr>
          </a:p>
        </p:txBody>
      </p:sp>
      <p:pic>
        <p:nvPicPr>
          <p:cNvPr id="427" name="Google Shape;427;p39"/>
          <p:cNvPicPr preferRelativeResize="0"/>
          <p:nvPr/>
        </p:nvPicPr>
        <p:blipFill>
          <a:blip r:embed="rId3">
            <a:alphaModFix/>
          </a:blip>
          <a:stretch>
            <a:fillRect/>
          </a:stretch>
        </p:blipFill>
        <p:spPr>
          <a:xfrm>
            <a:off x="1465650" y="2305625"/>
            <a:ext cx="6769425" cy="85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Ordering operators in LINQ</a:t>
            </a:r>
            <a:endParaRPr/>
          </a:p>
        </p:txBody>
      </p:sp>
      <p:sp>
        <p:nvSpPr>
          <p:cNvPr id="433" name="Google Shape;433;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OrderBy()</a:t>
            </a:r>
            <a:endParaRPr sz="1200"/>
          </a:p>
          <a:p>
            <a:pPr indent="-304800" lvl="0" marL="457200" rtl="0" algn="l">
              <a:spcBef>
                <a:spcPts val="0"/>
              </a:spcBef>
              <a:spcAft>
                <a:spcPts val="0"/>
              </a:spcAft>
              <a:buSzPts val="1200"/>
              <a:buChar char="●"/>
            </a:pPr>
            <a:r>
              <a:rPr lang="en" sz="1200"/>
              <a:t>OrderByDescending()</a:t>
            </a:r>
            <a:endParaRPr sz="1200"/>
          </a:p>
          <a:p>
            <a:pPr indent="-304800" lvl="0" marL="457200" rtl="0" algn="l">
              <a:spcBef>
                <a:spcPts val="0"/>
              </a:spcBef>
              <a:spcAft>
                <a:spcPts val="0"/>
              </a:spcAft>
              <a:buSzPts val="1200"/>
              <a:buChar char="●"/>
            </a:pPr>
            <a:r>
              <a:rPr lang="en" sz="1200"/>
              <a:t>ThenBy()/ThenByDescending():</a:t>
            </a:r>
            <a:endParaRPr sz="1200"/>
          </a:p>
          <a:p>
            <a:pPr indent="-304800" lvl="1" marL="914400" rtl="0" algn="l">
              <a:spcBef>
                <a:spcPts val="0"/>
              </a:spcBef>
              <a:spcAft>
                <a:spcPts val="0"/>
              </a:spcAft>
              <a:buSzPts val="1200"/>
              <a:buChar char="○"/>
            </a:pPr>
            <a:r>
              <a:rPr lang="en" sz="1200"/>
              <a:t>The ThenBy operator is used for secondary sorting. It is applied after OrderBy or OrderByDescending to further sort elements.</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304800" lvl="0" marL="457200" rtl="0" algn="l">
              <a:spcBef>
                <a:spcPts val="1200"/>
              </a:spcBef>
              <a:spcAft>
                <a:spcPts val="0"/>
              </a:spcAft>
              <a:buSzPts val="1200"/>
              <a:buChar char="●"/>
            </a:pPr>
            <a:r>
              <a:rPr lang="en" sz="1200"/>
              <a:t>Reverse():</a:t>
            </a:r>
            <a:endParaRPr sz="1200"/>
          </a:p>
          <a:p>
            <a:pPr indent="-304800" lvl="1" marL="914400" marR="0" rtl="0" algn="l">
              <a:lnSpc>
                <a:spcPct val="115000"/>
              </a:lnSpc>
              <a:spcBef>
                <a:spcPts val="0"/>
              </a:spcBef>
              <a:spcAft>
                <a:spcPts val="0"/>
              </a:spcAft>
              <a:buSzPts val="1200"/>
              <a:buChar char="○"/>
            </a:pPr>
            <a:r>
              <a:rPr lang="en" sz="1200"/>
              <a:t>The Reverse operator reverses the order of elements in a sequence.</a:t>
            </a:r>
            <a:endParaRPr sz="1200"/>
          </a:p>
          <a:p>
            <a:pPr indent="0" lvl="0" marL="914400" rtl="0" algn="l">
              <a:spcBef>
                <a:spcPts val="1200"/>
              </a:spcBef>
              <a:spcAft>
                <a:spcPts val="0"/>
              </a:spcAft>
              <a:buNone/>
            </a:pPr>
            <a:r>
              <a:t/>
            </a:r>
            <a:endParaRPr sz="1200"/>
          </a:p>
          <a:p>
            <a:pPr indent="0" lvl="0" marL="914400" rtl="0" algn="l">
              <a:spcBef>
                <a:spcPts val="1200"/>
              </a:spcBef>
              <a:spcAft>
                <a:spcPts val="0"/>
              </a:spcAft>
              <a:buNone/>
            </a:pPr>
            <a:r>
              <a:t/>
            </a:r>
            <a:endParaRPr sz="1200"/>
          </a:p>
          <a:p>
            <a:pPr indent="0" lvl="0" marL="914400" rtl="0" algn="l">
              <a:spcBef>
                <a:spcPts val="1200"/>
              </a:spcBef>
              <a:spcAft>
                <a:spcPts val="0"/>
              </a:spcAft>
              <a:buNone/>
            </a:pPr>
            <a:r>
              <a:t/>
            </a:r>
            <a:endParaRPr sz="1200"/>
          </a:p>
          <a:p>
            <a:pPr indent="0" lvl="0" marL="914400" rtl="0" algn="l">
              <a:spcBef>
                <a:spcPts val="1200"/>
              </a:spcBef>
              <a:spcAft>
                <a:spcPts val="0"/>
              </a:spcAft>
              <a:buNone/>
            </a:pPr>
            <a:r>
              <a:t/>
            </a:r>
            <a:endParaRPr sz="1200"/>
          </a:p>
          <a:p>
            <a:pPr indent="0" lvl="0" marL="914400" rtl="0" algn="l">
              <a:spcBef>
                <a:spcPts val="1200"/>
              </a:spcBef>
              <a:spcAft>
                <a:spcPts val="0"/>
              </a:spcAft>
              <a:buNone/>
            </a:pPr>
            <a:r>
              <a:t/>
            </a:r>
            <a:endParaRPr sz="1200"/>
          </a:p>
          <a:p>
            <a:pPr indent="0" lvl="0" marL="914400" rtl="0" algn="l">
              <a:spcBef>
                <a:spcPts val="1200"/>
              </a:spcBef>
              <a:spcAft>
                <a:spcPts val="1200"/>
              </a:spcAft>
              <a:buNone/>
            </a:pPr>
            <a:r>
              <a:t/>
            </a:r>
            <a:endParaRPr sz="1200"/>
          </a:p>
        </p:txBody>
      </p:sp>
      <p:pic>
        <p:nvPicPr>
          <p:cNvPr id="434" name="Google Shape;434;p40"/>
          <p:cNvPicPr preferRelativeResize="0"/>
          <p:nvPr/>
        </p:nvPicPr>
        <p:blipFill>
          <a:blip r:embed="rId3">
            <a:alphaModFix/>
          </a:blip>
          <a:stretch>
            <a:fillRect/>
          </a:stretch>
        </p:blipFill>
        <p:spPr>
          <a:xfrm>
            <a:off x="1571628" y="2890753"/>
            <a:ext cx="3763400" cy="108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Partitioning operators in LINQ</a:t>
            </a:r>
            <a:endParaRPr/>
          </a:p>
        </p:txBody>
      </p:sp>
      <p:sp>
        <p:nvSpPr>
          <p:cNvPr id="440" name="Google Shape;440;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Take:</a:t>
            </a:r>
            <a:endParaRPr sz="1200">
              <a:latin typeface="Roboto"/>
              <a:ea typeface="Roboto"/>
              <a:cs typeface="Roboto"/>
              <a:sym typeface="Roboto"/>
            </a:endParaRPr>
          </a:p>
          <a:p>
            <a:pPr indent="-298450" lvl="1" marL="914400" rtl="0" algn="l">
              <a:spcBef>
                <a:spcPts val="0"/>
              </a:spcBef>
              <a:spcAft>
                <a:spcPts val="0"/>
              </a:spcAft>
              <a:buSzPts val="1100"/>
              <a:buChar char="○"/>
            </a:pPr>
            <a:r>
              <a:rPr lang="en" sz="1200">
                <a:latin typeface="Roboto"/>
                <a:ea typeface="Roboto"/>
                <a:cs typeface="Roboto"/>
                <a:sym typeface="Roboto"/>
              </a:rPr>
              <a:t>The </a:t>
            </a:r>
            <a:r>
              <a:rPr lang="en" sz="1050">
                <a:latin typeface="Courier New"/>
                <a:ea typeface="Courier New"/>
                <a:cs typeface="Courier New"/>
                <a:sym typeface="Courier New"/>
              </a:rPr>
              <a:t>Take</a:t>
            </a:r>
            <a:r>
              <a:rPr lang="en" sz="1200">
                <a:latin typeface="Roboto"/>
                <a:ea typeface="Roboto"/>
                <a:cs typeface="Roboto"/>
                <a:sym typeface="Roboto"/>
              </a:rPr>
              <a:t> operator returns a specified number of elements from the beginning of a sequence.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Skip:</a:t>
            </a:r>
            <a:endParaRPr sz="1200">
              <a:latin typeface="Roboto"/>
              <a:ea typeface="Roboto"/>
              <a:cs typeface="Roboto"/>
              <a:sym typeface="Roboto"/>
            </a:endParaRPr>
          </a:p>
          <a:p>
            <a:pPr indent="-298450" lvl="1" marL="914400" rtl="0" algn="l">
              <a:spcBef>
                <a:spcPts val="0"/>
              </a:spcBef>
              <a:spcAft>
                <a:spcPts val="0"/>
              </a:spcAft>
              <a:buSzPts val="1100"/>
              <a:buChar char="○"/>
            </a:pPr>
            <a:r>
              <a:rPr lang="en" sz="1200">
                <a:latin typeface="Roboto"/>
                <a:ea typeface="Roboto"/>
                <a:cs typeface="Roboto"/>
                <a:sym typeface="Roboto"/>
              </a:rPr>
              <a:t>The </a:t>
            </a:r>
            <a:r>
              <a:rPr lang="en" sz="1050">
                <a:latin typeface="Courier New"/>
                <a:ea typeface="Courier New"/>
                <a:cs typeface="Courier New"/>
                <a:sym typeface="Courier New"/>
              </a:rPr>
              <a:t>Skip</a:t>
            </a:r>
            <a:r>
              <a:rPr lang="en" sz="1200">
                <a:latin typeface="Roboto"/>
                <a:ea typeface="Roboto"/>
                <a:cs typeface="Roboto"/>
                <a:sym typeface="Roboto"/>
              </a:rPr>
              <a:t> operator bypasses a specified number of elements and returns the remaining elements.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TakeWhile:</a:t>
            </a:r>
            <a:endParaRPr sz="1200">
              <a:latin typeface="Roboto"/>
              <a:ea typeface="Roboto"/>
              <a:cs typeface="Roboto"/>
              <a:sym typeface="Roboto"/>
            </a:endParaRPr>
          </a:p>
          <a:p>
            <a:pPr indent="-298450" lvl="1" marL="914400" rtl="0" algn="l">
              <a:spcBef>
                <a:spcPts val="0"/>
              </a:spcBef>
              <a:spcAft>
                <a:spcPts val="0"/>
              </a:spcAft>
              <a:buSzPts val="1100"/>
              <a:buChar char="○"/>
            </a:pPr>
            <a:r>
              <a:rPr lang="en" sz="1200">
                <a:latin typeface="Roboto"/>
                <a:ea typeface="Roboto"/>
                <a:cs typeface="Roboto"/>
                <a:sym typeface="Roboto"/>
              </a:rPr>
              <a:t>The </a:t>
            </a:r>
            <a:r>
              <a:rPr lang="en" sz="1050">
                <a:latin typeface="Courier New"/>
                <a:ea typeface="Courier New"/>
                <a:cs typeface="Courier New"/>
                <a:sym typeface="Courier New"/>
              </a:rPr>
              <a:t>TakeWhile</a:t>
            </a:r>
            <a:r>
              <a:rPr lang="en" sz="1200">
                <a:latin typeface="Roboto"/>
                <a:ea typeface="Roboto"/>
                <a:cs typeface="Roboto"/>
                <a:sym typeface="Roboto"/>
              </a:rPr>
              <a:t> operator returns elements from the beginning of a sequence as long as a specified condition is true.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SkipWhile:</a:t>
            </a:r>
            <a:endParaRPr sz="1200">
              <a:latin typeface="Roboto"/>
              <a:ea typeface="Roboto"/>
              <a:cs typeface="Roboto"/>
              <a:sym typeface="Roboto"/>
            </a:endParaRPr>
          </a:p>
          <a:p>
            <a:pPr indent="-298450" lvl="1" marL="914400" rtl="0" algn="l">
              <a:spcBef>
                <a:spcPts val="0"/>
              </a:spcBef>
              <a:spcAft>
                <a:spcPts val="0"/>
              </a:spcAft>
              <a:buSzPts val="1100"/>
              <a:buChar char="○"/>
            </a:pPr>
            <a:r>
              <a:rPr lang="en" sz="1200">
                <a:latin typeface="Roboto"/>
                <a:ea typeface="Roboto"/>
                <a:cs typeface="Roboto"/>
                <a:sym typeface="Roboto"/>
              </a:rPr>
              <a:t>The </a:t>
            </a:r>
            <a:r>
              <a:rPr lang="en" sz="1050">
                <a:latin typeface="Courier New"/>
                <a:ea typeface="Courier New"/>
                <a:cs typeface="Courier New"/>
                <a:sym typeface="Courier New"/>
              </a:rPr>
              <a:t>SkipWhile</a:t>
            </a:r>
            <a:r>
              <a:rPr lang="en" sz="1200">
                <a:latin typeface="Roboto"/>
                <a:ea typeface="Roboto"/>
                <a:cs typeface="Roboto"/>
                <a:sym typeface="Roboto"/>
              </a:rPr>
              <a:t> operator bypasses elements from the beginning of a sequence as long as a specified condition is true and returns the remaining elements.</a:t>
            </a:r>
            <a:endParaRPr sz="1200">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446" name="Google Shape;446;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7" name="Google Shape;447;p42"/>
          <p:cNvPicPr preferRelativeResize="0"/>
          <p:nvPr/>
        </p:nvPicPr>
        <p:blipFill>
          <a:blip r:embed="rId3">
            <a:alphaModFix/>
          </a:blip>
          <a:stretch>
            <a:fillRect/>
          </a:stretch>
        </p:blipFill>
        <p:spPr>
          <a:xfrm>
            <a:off x="1002088" y="1076726"/>
            <a:ext cx="7495577" cy="3402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AsEnumerable() in LINQ</a:t>
            </a:r>
            <a:endParaRPr/>
          </a:p>
        </p:txBody>
      </p:sp>
      <p:sp>
        <p:nvSpPr>
          <p:cNvPr id="453" name="Google Shape;453;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latin typeface="Roboto"/>
                <a:ea typeface="Roboto"/>
                <a:cs typeface="Roboto"/>
                <a:sym typeface="Roboto"/>
              </a:rPr>
              <a:t>The </a:t>
            </a:r>
            <a:r>
              <a:rPr lang="en" sz="1200">
                <a:latin typeface="Courier New"/>
                <a:ea typeface="Courier New"/>
                <a:cs typeface="Courier New"/>
                <a:sym typeface="Courier New"/>
              </a:rPr>
              <a:t>AsEnumerable()</a:t>
            </a:r>
            <a:r>
              <a:rPr lang="en" sz="1200">
                <a:latin typeface="Roboto"/>
                <a:ea typeface="Roboto"/>
                <a:cs typeface="Roboto"/>
                <a:sym typeface="Roboto"/>
              </a:rPr>
              <a:t> method in LINQ is used to force the query to be evaluated on the client side rather than on the database or the source collection. It can be useful in scenarios where you want to perform some client-side operations on the data after fetching it from the database. </a:t>
            </a:r>
            <a:endParaRPr sz="1200">
              <a:latin typeface="Roboto"/>
              <a:ea typeface="Roboto"/>
              <a:cs typeface="Roboto"/>
              <a:sym typeface="Roboto"/>
            </a:endParaRPr>
          </a:p>
          <a:p>
            <a:pPr indent="0" lvl="0" marL="457200" rtl="0" algn="l">
              <a:spcBef>
                <a:spcPts val="1200"/>
              </a:spcBef>
              <a:spcAft>
                <a:spcPts val="1200"/>
              </a:spcAft>
              <a:buNone/>
            </a:pPr>
            <a:r>
              <a:t/>
            </a:r>
            <a:endParaRPr sz="1200">
              <a:highlight>
                <a:srgbClr val="343541"/>
              </a:highlight>
              <a:latin typeface="Roboto"/>
              <a:ea typeface="Roboto"/>
              <a:cs typeface="Roboto"/>
              <a:sym typeface="Roboto"/>
            </a:endParaRPr>
          </a:p>
        </p:txBody>
      </p:sp>
      <p:pic>
        <p:nvPicPr>
          <p:cNvPr id="454" name="Google Shape;454;p43"/>
          <p:cNvPicPr preferRelativeResize="0"/>
          <p:nvPr/>
        </p:nvPicPr>
        <p:blipFill>
          <a:blip r:embed="rId3">
            <a:alphaModFix/>
          </a:blip>
          <a:stretch>
            <a:fillRect/>
          </a:stretch>
        </p:blipFill>
        <p:spPr>
          <a:xfrm>
            <a:off x="1527425" y="2571750"/>
            <a:ext cx="6579050" cy="195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Element operators in LINQ</a:t>
            </a:r>
            <a:endParaRPr/>
          </a:p>
        </p:txBody>
      </p:sp>
      <p:sp>
        <p:nvSpPr>
          <p:cNvPr id="460" name="Google Shape;460;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00">
                <a:latin typeface="Roboto"/>
                <a:ea typeface="Roboto"/>
                <a:cs typeface="Roboto"/>
                <a:sym typeface="Roboto"/>
              </a:rPr>
              <a:t>First Operator:</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Returns the first element of a sequence that satisfies a specified condition.</a:t>
            </a:r>
            <a:endParaRPr sz="12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marR="0" rtl="0" algn="l">
              <a:lnSpc>
                <a:spcPct val="115000"/>
              </a:lnSpc>
              <a:spcBef>
                <a:spcPts val="1200"/>
              </a:spcBef>
              <a:spcAft>
                <a:spcPts val="0"/>
              </a:spcAft>
              <a:buClr>
                <a:srgbClr val="D1D5DB"/>
              </a:buClr>
              <a:buSzPts val="1300"/>
              <a:buChar char="●"/>
            </a:pPr>
            <a:r>
              <a:rPr lang="en" sz="1200">
                <a:solidFill>
                  <a:srgbClr val="D1D5DB"/>
                </a:solidFill>
                <a:latin typeface="Roboto"/>
                <a:ea typeface="Roboto"/>
                <a:cs typeface="Roboto"/>
                <a:sym typeface="Roboto"/>
              </a:rPr>
              <a:t>FirstOrDefault Operator:</a:t>
            </a:r>
            <a:endParaRPr sz="1200">
              <a:solidFill>
                <a:srgbClr val="D1D5DB"/>
              </a:solidFill>
              <a:latin typeface="Roboto"/>
              <a:ea typeface="Roboto"/>
              <a:cs typeface="Roboto"/>
              <a:sym typeface="Roboto"/>
            </a:endParaRPr>
          </a:p>
          <a:p>
            <a:pPr indent="-304800" lvl="1" marL="914400" rtl="0" algn="l">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Returns the first element of a sequence that satisfies a specified condition, or a default value if no such element is found.</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pic>
        <p:nvPicPr>
          <p:cNvPr id="461" name="Google Shape;461;p44"/>
          <p:cNvPicPr preferRelativeResize="0"/>
          <p:nvPr/>
        </p:nvPicPr>
        <p:blipFill>
          <a:blip r:embed="rId3">
            <a:alphaModFix/>
          </a:blip>
          <a:stretch>
            <a:fillRect/>
          </a:stretch>
        </p:blipFill>
        <p:spPr>
          <a:xfrm>
            <a:off x="1532175" y="2232276"/>
            <a:ext cx="4373325" cy="1000500"/>
          </a:xfrm>
          <a:prstGeom prst="rect">
            <a:avLst/>
          </a:prstGeom>
          <a:noFill/>
          <a:ln>
            <a:noFill/>
          </a:ln>
        </p:spPr>
      </p:pic>
      <p:pic>
        <p:nvPicPr>
          <p:cNvPr id="462" name="Google Shape;462;p44"/>
          <p:cNvPicPr preferRelativeResize="0"/>
          <p:nvPr/>
        </p:nvPicPr>
        <p:blipFill>
          <a:blip r:embed="rId4">
            <a:alphaModFix/>
          </a:blip>
          <a:stretch>
            <a:fillRect/>
          </a:stretch>
        </p:blipFill>
        <p:spPr>
          <a:xfrm>
            <a:off x="1532163" y="3899800"/>
            <a:ext cx="5457825" cy="80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468" name="Google Shape;468;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Sin</a:t>
            </a:r>
            <a:r>
              <a:rPr lang="en" sz="1200">
                <a:solidFill>
                  <a:srgbClr val="D1D5DB"/>
                </a:solidFill>
                <a:latin typeface="Roboto"/>
                <a:ea typeface="Roboto"/>
                <a:cs typeface="Roboto"/>
                <a:sym typeface="Roboto"/>
              </a:rPr>
              <a:t>gle Operator:</a:t>
            </a:r>
            <a:endParaRPr sz="1200">
              <a:solidFill>
                <a:srgbClr val="D1D5DB"/>
              </a:solidFill>
              <a:latin typeface="Roboto"/>
              <a:ea typeface="Roboto"/>
              <a:cs typeface="Roboto"/>
              <a:sym typeface="Roboto"/>
            </a:endParaRPr>
          </a:p>
          <a:p>
            <a:pPr indent="-304800" lvl="1" marL="914400" rtl="0" algn="l">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Returns the only element of a sequence that satisfies a specified condition; throws an exception if no or more than one element is found.</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304800" lvl="0" marL="457200" marR="0" rtl="0" algn="l">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SingleOrDefault Operator:</a:t>
            </a:r>
            <a:endParaRPr sz="1200">
              <a:solidFill>
                <a:srgbClr val="D1D5DB"/>
              </a:solidFill>
              <a:latin typeface="Roboto"/>
              <a:ea typeface="Roboto"/>
              <a:cs typeface="Roboto"/>
              <a:sym typeface="Roboto"/>
            </a:endParaRPr>
          </a:p>
          <a:p>
            <a:pPr indent="-304800" lvl="1" marL="914400" marR="0" rtl="0" algn="l">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Returns the only element of a sequence that satisfies a specified condition or a default value if no such element is found; throws an exception if more than one element is found</a:t>
            </a:r>
            <a:r>
              <a:rPr lang="en" sz="1200">
                <a:solidFill>
                  <a:srgbClr val="D1D5DB"/>
                </a:solidFill>
                <a:highlight>
                  <a:srgbClr val="343541"/>
                </a:highlight>
                <a:latin typeface="Roboto"/>
                <a:ea typeface="Roboto"/>
                <a:cs typeface="Roboto"/>
                <a:sym typeface="Roboto"/>
              </a:rPr>
              <a:t>.</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pic>
        <p:nvPicPr>
          <p:cNvPr id="469" name="Google Shape;469;p45"/>
          <p:cNvPicPr preferRelativeResize="0"/>
          <p:nvPr/>
        </p:nvPicPr>
        <p:blipFill>
          <a:blip r:embed="rId3">
            <a:alphaModFix/>
          </a:blip>
          <a:stretch>
            <a:fillRect/>
          </a:stretch>
        </p:blipFill>
        <p:spPr>
          <a:xfrm>
            <a:off x="1501550" y="2347925"/>
            <a:ext cx="4322300" cy="992200"/>
          </a:xfrm>
          <a:prstGeom prst="rect">
            <a:avLst/>
          </a:prstGeom>
          <a:noFill/>
          <a:ln>
            <a:noFill/>
          </a:ln>
        </p:spPr>
      </p:pic>
      <p:pic>
        <p:nvPicPr>
          <p:cNvPr id="470" name="Google Shape;470;p45"/>
          <p:cNvPicPr preferRelativeResize="0"/>
          <p:nvPr/>
        </p:nvPicPr>
        <p:blipFill>
          <a:blip r:embed="rId4">
            <a:alphaModFix/>
          </a:blip>
          <a:stretch>
            <a:fillRect/>
          </a:stretch>
        </p:blipFill>
        <p:spPr>
          <a:xfrm>
            <a:off x="1501538" y="4180100"/>
            <a:ext cx="4619625" cy="83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476" name="Google Shape;476;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sz="1200">
                <a:latin typeface="Roboto"/>
                <a:ea typeface="Roboto"/>
                <a:cs typeface="Roboto"/>
                <a:sym typeface="Roboto"/>
              </a:rPr>
              <a:t>ElementAt Operator:</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Returns the element at a specified index in a sequence.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11150" lvl="0" marL="457200" marR="0" rtl="0" algn="l">
              <a:lnSpc>
                <a:spcPct val="115000"/>
              </a:lnSpc>
              <a:spcBef>
                <a:spcPts val="0"/>
              </a:spcBef>
              <a:spcAft>
                <a:spcPts val="0"/>
              </a:spcAft>
              <a:buSzPts val="1300"/>
              <a:buChar char="●"/>
            </a:pPr>
            <a:r>
              <a:rPr lang="en" sz="1200">
                <a:latin typeface="Roboto"/>
                <a:ea typeface="Roboto"/>
                <a:cs typeface="Roboto"/>
                <a:sym typeface="Roboto"/>
              </a:rPr>
              <a:t>ElementAtOrDefault Operator:</a:t>
            </a:r>
            <a:endParaRPr sz="1200">
              <a:latin typeface="Roboto"/>
              <a:ea typeface="Roboto"/>
              <a:cs typeface="Roboto"/>
              <a:sym typeface="Roboto"/>
            </a:endParaRPr>
          </a:p>
          <a:p>
            <a:pPr indent="-298450" lvl="1" marL="914400" marR="0" rtl="0" algn="l">
              <a:lnSpc>
                <a:spcPct val="115000"/>
              </a:lnSpc>
              <a:spcBef>
                <a:spcPts val="0"/>
              </a:spcBef>
              <a:spcAft>
                <a:spcPts val="0"/>
              </a:spcAft>
              <a:buSzPts val="1100"/>
              <a:buChar char="○"/>
            </a:pPr>
            <a:r>
              <a:rPr lang="en" sz="1200">
                <a:latin typeface="Roboto"/>
                <a:ea typeface="Roboto"/>
                <a:cs typeface="Roboto"/>
                <a:sym typeface="Roboto"/>
              </a:rPr>
              <a:t>Returns the element at a specified index in a sequence or a default value if the index is out of range.</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91440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1200"/>
              </a:spcAft>
              <a:buNone/>
            </a:pPr>
            <a:r>
              <a:t/>
            </a:r>
            <a:endParaRPr/>
          </a:p>
        </p:txBody>
      </p:sp>
      <p:pic>
        <p:nvPicPr>
          <p:cNvPr id="477" name="Google Shape;477;p46"/>
          <p:cNvPicPr preferRelativeResize="0"/>
          <p:nvPr/>
        </p:nvPicPr>
        <p:blipFill>
          <a:blip r:embed="rId3">
            <a:alphaModFix/>
          </a:blip>
          <a:stretch>
            <a:fillRect/>
          </a:stretch>
        </p:blipFill>
        <p:spPr>
          <a:xfrm>
            <a:off x="1475688" y="2147875"/>
            <a:ext cx="4695825" cy="847725"/>
          </a:xfrm>
          <a:prstGeom prst="rect">
            <a:avLst/>
          </a:prstGeom>
          <a:noFill/>
          <a:ln>
            <a:noFill/>
          </a:ln>
        </p:spPr>
      </p:pic>
      <p:pic>
        <p:nvPicPr>
          <p:cNvPr id="478" name="Google Shape;478;p46"/>
          <p:cNvPicPr preferRelativeResize="0"/>
          <p:nvPr/>
        </p:nvPicPr>
        <p:blipFill>
          <a:blip r:embed="rId4">
            <a:alphaModFix/>
          </a:blip>
          <a:stretch>
            <a:fillRect/>
          </a:stretch>
        </p:blipFill>
        <p:spPr>
          <a:xfrm>
            <a:off x="1475688" y="3652838"/>
            <a:ext cx="5591175" cy="88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Quantifiers in LINQ</a:t>
            </a:r>
            <a:endParaRPr/>
          </a:p>
        </p:txBody>
      </p:sp>
      <p:sp>
        <p:nvSpPr>
          <p:cNvPr id="484" name="Google Shape;484;p47"/>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D1D5DB"/>
              </a:buClr>
              <a:buSzPts val="1300"/>
              <a:buChar char="●"/>
            </a:pPr>
            <a:r>
              <a:rPr lang="en" sz="1200">
                <a:solidFill>
                  <a:srgbClr val="D1D5DB"/>
                </a:solidFill>
                <a:latin typeface="Roboto"/>
                <a:ea typeface="Roboto"/>
                <a:cs typeface="Roboto"/>
                <a:sym typeface="Roboto"/>
              </a:rPr>
              <a:t>Any Operator:</a:t>
            </a:r>
            <a:endParaRPr sz="1200">
              <a:solidFill>
                <a:srgbClr val="D1D5DB"/>
              </a:solidFill>
              <a:latin typeface="Roboto"/>
              <a:ea typeface="Roboto"/>
              <a:cs typeface="Roboto"/>
              <a:sym typeface="Roboto"/>
            </a:endParaRPr>
          </a:p>
          <a:p>
            <a:pPr indent="-304800" lvl="1" marL="914400" rtl="0" algn="l">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Determines whether any element in a sequence satisfies a specified condition. It returns a boolean value indicating whether at least one element meets the condition.</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pic>
        <p:nvPicPr>
          <p:cNvPr id="485" name="Google Shape;485;p47"/>
          <p:cNvPicPr preferRelativeResize="0"/>
          <p:nvPr/>
        </p:nvPicPr>
        <p:blipFill>
          <a:blip r:embed="rId3">
            <a:alphaModFix/>
          </a:blip>
          <a:stretch>
            <a:fillRect/>
          </a:stretch>
        </p:blipFill>
        <p:spPr>
          <a:xfrm>
            <a:off x="1506575" y="2153038"/>
            <a:ext cx="5200650" cy="1247775"/>
          </a:xfrm>
          <a:prstGeom prst="rect">
            <a:avLst/>
          </a:prstGeom>
          <a:noFill/>
          <a:ln>
            <a:noFill/>
          </a:ln>
        </p:spPr>
      </p:pic>
      <p:pic>
        <p:nvPicPr>
          <p:cNvPr id="486" name="Google Shape;486;p47"/>
          <p:cNvPicPr preferRelativeResize="0"/>
          <p:nvPr/>
        </p:nvPicPr>
        <p:blipFill>
          <a:blip r:embed="rId4">
            <a:alphaModFix/>
          </a:blip>
          <a:stretch>
            <a:fillRect/>
          </a:stretch>
        </p:blipFill>
        <p:spPr>
          <a:xfrm>
            <a:off x="1506578" y="3577675"/>
            <a:ext cx="4991200" cy="124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using linq queries over traditional query</a:t>
            </a:r>
            <a:endParaRPr/>
          </a:p>
        </p:txBody>
      </p:sp>
      <p:sp>
        <p:nvSpPr>
          <p:cNvPr id="360" name="Google Shape;360;p30"/>
          <p:cNvSpPr txBox="1"/>
          <p:nvPr>
            <p:ph idx="1" type="body"/>
          </p:nvPr>
        </p:nvSpPr>
        <p:spPr>
          <a:xfrm>
            <a:off x="993325" y="1415150"/>
            <a:ext cx="7343100" cy="306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Readability and Conciseness:</a:t>
            </a:r>
            <a:endParaRPr b="1"/>
          </a:p>
          <a:p>
            <a:pPr indent="-298450" lvl="1" marL="914400" rtl="0" algn="l">
              <a:spcBef>
                <a:spcPts val="0"/>
              </a:spcBef>
              <a:spcAft>
                <a:spcPts val="0"/>
              </a:spcAft>
              <a:buSzPts val="1100"/>
              <a:buChar char="○"/>
            </a:pPr>
            <a:r>
              <a:rPr lang="en"/>
              <a:t>LINQ queries are more readable and concise, making the code easier to understand.</a:t>
            </a:r>
            <a:endParaRPr/>
          </a:p>
          <a:p>
            <a:pPr indent="0" lvl="0" marL="0" rtl="0" algn="l">
              <a:spcBef>
                <a:spcPts val="1200"/>
              </a:spcBef>
              <a:spcAft>
                <a:spcPts val="1200"/>
              </a:spcAft>
              <a:buNone/>
            </a:pPr>
            <a:r>
              <a:t/>
            </a:r>
            <a:endParaRPr/>
          </a:p>
        </p:txBody>
      </p:sp>
      <p:pic>
        <p:nvPicPr>
          <p:cNvPr id="361" name="Google Shape;361;p30"/>
          <p:cNvPicPr preferRelativeResize="0"/>
          <p:nvPr/>
        </p:nvPicPr>
        <p:blipFill>
          <a:blip r:embed="rId3">
            <a:alphaModFix/>
          </a:blip>
          <a:stretch>
            <a:fillRect/>
          </a:stretch>
        </p:blipFill>
        <p:spPr>
          <a:xfrm>
            <a:off x="497648" y="2317175"/>
            <a:ext cx="2578600" cy="2161575"/>
          </a:xfrm>
          <a:prstGeom prst="rect">
            <a:avLst/>
          </a:prstGeom>
          <a:noFill/>
          <a:ln>
            <a:noFill/>
          </a:ln>
        </p:spPr>
      </p:pic>
      <p:pic>
        <p:nvPicPr>
          <p:cNvPr id="362" name="Google Shape;362;p30"/>
          <p:cNvPicPr preferRelativeResize="0"/>
          <p:nvPr/>
        </p:nvPicPr>
        <p:blipFill>
          <a:blip r:embed="rId4">
            <a:alphaModFix/>
          </a:blip>
          <a:stretch>
            <a:fillRect/>
          </a:stretch>
        </p:blipFill>
        <p:spPr>
          <a:xfrm>
            <a:off x="3340576" y="2317175"/>
            <a:ext cx="5261024" cy="870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492" name="Google Shape;492;p48"/>
          <p:cNvSpPr txBox="1"/>
          <p:nvPr>
            <p:ph idx="1" type="body"/>
          </p:nvPr>
        </p:nvSpPr>
        <p:spPr>
          <a:xfrm>
            <a:off x="1297500" y="1203800"/>
            <a:ext cx="7038900" cy="32751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Clr>
                <a:srgbClr val="D1D5DB"/>
              </a:buClr>
              <a:buSzPts val="1300"/>
              <a:buChar char="●"/>
            </a:pPr>
            <a:r>
              <a:rPr lang="en" sz="1200">
                <a:solidFill>
                  <a:srgbClr val="D1D5DB"/>
                </a:solidFill>
                <a:latin typeface="Roboto"/>
                <a:ea typeface="Roboto"/>
                <a:cs typeface="Roboto"/>
                <a:sym typeface="Roboto"/>
              </a:rPr>
              <a:t>All Operator:</a:t>
            </a:r>
            <a:endParaRPr sz="1200">
              <a:solidFill>
                <a:srgbClr val="D1D5DB"/>
              </a:solidFill>
              <a:latin typeface="Roboto"/>
              <a:ea typeface="Roboto"/>
              <a:cs typeface="Roboto"/>
              <a:sym typeface="Roboto"/>
            </a:endParaRPr>
          </a:p>
          <a:p>
            <a:pPr indent="-304800" lvl="1" marL="914400" rtl="0" algn="l">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Determines whether all elements in a sequence satisfy a specified condition. It returns a boolean value indicating whether every element meets the condition.</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pic>
        <p:nvPicPr>
          <p:cNvPr id="493" name="Google Shape;493;p48"/>
          <p:cNvPicPr preferRelativeResize="0"/>
          <p:nvPr/>
        </p:nvPicPr>
        <p:blipFill>
          <a:blip r:embed="rId3">
            <a:alphaModFix/>
          </a:blip>
          <a:stretch>
            <a:fillRect/>
          </a:stretch>
        </p:blipFill>
        <p:spPr>
          <a:xfrm>
            <a:off x="1481550" y="2079302"/>
            <a:ext cx="4564800" cy="1460300"/>
          </a:xfrm>
          <a:prstGeom prst="rect">
            <a:avLst/>
          </a:prstGeom>
          <a:noFill/>
          <a:ln>
            <a:noFill/>
          </a:ln>
        </p:spPr>
      </p:pic>
      <p:pic>
        <p:nvPicPr>
          <p:cNvPr id="494" name="Google Shape;494;p48"/>
          <p:cNvPicPr preferRelativeResize="0"/>
          <p:nvPr/>
        </p:nvPicPr>
        <p:blipFill>
          <a:blip r:embed="rId4">
            <a:alphaModFix/>
          </a:blip>
          <a:stretch>
            <a:fillRect/>
          </a:stretch>
        </p:blipFill>
        <p:spPr>
          <a:xfrm>
            <a:off x="1481538" y="3649600"/>
            <a:ext cx="5172075" cy="129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Joins in LINQ</a:t>
            </a:r>
            <a:endParaRPr/>
          </a:p>
        </p:txBody>
      </p:sp>
      <p:sp>
        <p:nvSpPr>
          <p:cNvPr id="500" name="Google Shape;500;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a:p>
            <a:pPr indent="0" lvl="0" marL="0" rtl="0" algn="l">
              <a:spcBef>
                <a:spcPts val="1600"/>
              </a:spcBef>
              <a:spcAft>
                <a:spcPts val="0"/>
              </a:spcAft>
              <a:buNone/>
            </a:pPr>
            <a:r>
              <a:rPr lang="en" sz="1400">
                <a:highlight>
                  <a:srgbClr val="1B212C"/>
                </a:highlight>
                <a:latin typeface="Roboto"/>
                <a:ea typeface="Roboto"/>
                <a:cs typeface="Roboto"/>
                <a:sym typeface="Roboto"/>
              </a:rPr>
              <a:t>In C#, the Join keyword is used in LINQ (Language-Integrated Query) to perform a join operation on two collections or sequences based on a specified key. The Join keyword allows you to combine elements from two different sequences based on a common attribute or key, creating a new sequence that contains elements with matched keys.</a:t>
            </a:r>
            <a:endParaRPr sz="1400">
              <a:highlight>
                <a:srgbClr val="1B212C"/>
              </a:highlight>
              <a:latin typeface="Roboto"/>
              <a:ea typeface="Roboto"/>
              <a:cs typeface="Roboto"/>
              <a:sym typeface="Roboto"/>
            </a:endParaRPr>
          </a:p>
          <a:p>
            <a:pPr indent="0" lvl="0" marL="0" rtl="0" algn="l">
              <a:spcBef>
                <a:spcPts val="1600"/>
              </a:spcBef>
              <a:spcAft>
                <a:spcPts val="0"/>
              </a:spcAft>
              <a:buNone/>
            </a:pPr>
            <a:r>
              <a:rPr lang="en" sz="1400">
                <a:highlight>
                  <a:srgbClr val="1B212C"/>
                </a:highlight>
                <a:latin typeface="Roboto"/>
                <a:ea typeface="Roboto"/>
                <a:cs typeface="Roboto"/>
                <a:sym typeface="Roboto"/>
              </a:rPr>
              <a:t>There are two ways we can write join LINQ query. Both returns same values.</a:t>
            </a:r>
            <a:endParaRPr sz="1400">
              <a:highlight>
                <a:srgbClr val="1B212C"/>
              </a:highlight>
              <a:latin typeface="Roboto"/>
              <a:ea typeface="Roboto"/>
              <a:cs typeface="Roboto"/>
              <a:sym typeface="Roboto"/>
            </a:endParaRPr>
          </a:p>
          <a:p>
            <a:pPr indent="0" lvl="0" marL="0" rtl="0" algn="l">
              <a:spcBef>
                <a:spcPts val="1600"/>
              </a:spcBef>
              <a:spcAft>
                <a:spcPts val="0"/>
              </a:spcAft>
              <a:buNone/>
            </a:pPr>
            <a:r>
              <a:rPr lang="en" sz="1400">
                <a:highlight>
                  <a:srgbClr val="1B212C"/>
                </a:highlight>
                <a:latin typeface="Roboto"/>
                <a:ea typeface="Roboto"/>
                <a:cs typeface="Roboto"/>
                <a:sym typeface="Roboto"/>
              </a:rPr>
              <a:t>Examples are as follows</a:t>
            </a:r>
            <a:endParaRPr sz="1400">
              <a:highlight>
                <a:srgbClr val="1B212C"/>
              </a:highlight>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06" name="Google Shape;506;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chemeClr val="dk1"/>
                </a:highlight>
                <a:latin typeface="Roboto"/>
                <a:ea typeface="Roboto"/>
                <a:cs typeface="Roboto"/>
                <a:sym typeface="Roboto"/>
              </a:rPr>
              <a:t>Join:</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Behavior: Performs an inner join, which means it returns only the elements that have matching keys in both sequences.</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Result: Produces a flat result set where each element in the result corresponds to a pair of matching elements from the original sequences.</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Example: If there are multiple matches for a key in either sequence, each combination will be included in the result.</a:t>
            </a:r>
            <a:endParaRPr sz="1400">
              <a:highlight>
                <a:schemeClr val="dk1"/>
              </a:highlight>
              <a:latin typeface="Roboto"/>
              <a:ea typeface="Roboto"/>
              <a:cs typeface="Roboto"/>
              <a:sym typeface="Roboto"/>
            </a:endParaRPr>
          </a:p>
          <a:p>
            <a:pPr indent="0" lvl="0" marL="457200" rtl="0" algn="l">
              <a:spcBef>
                <a:spcPts val="0"/>
              </a:spcBef>
              <a:spcAft>
                <a:spcPts val="0"/>
              </a:spcAft>
              <a:buNone/>
            </a:pPr>
            <a:r>
              <a:t/>
            </a:r>
            <a:endParaRPr>
              <a:highlight>
                <a:srgbClr val="1B212C"/>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12" name="Google Shape;512;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arenR"/>
            </a:pPr>
            <a:r>
              <a:rPr lang="en">
                <a:highlight>
                  <a:srgbClr val="1B212C"/>
                </a:highlight>
              </a:rPr>
              <a:t>Query Syntax</a:t>
            </a:r>
            <a:endParaRPr>
              <a:highlight>
                <a:srgbClr val="1B212C"/>
              </a:highlight>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var result = from variable1 in collection1</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join variable2 in collection2</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on variable1.Key equals variable2.Key</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select new { variable1, variable2 };</a:t>
            </a:r>
            <a:endParaRPr>
              <a:highlight>
                <a:schemeClr val="dk1"/>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18" name="Google Shape;518;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arenR"/>
            </a:pPr>
            <a:r>
              <a:rPr lang="en">
                <a:highlight>
                  <a:srgbClr val="1B212C"/>
                </a:highlight>
              </a:rPr>
              <a:t>Method Syntax</a:t>
            </a:r>
            <a:endParaRPr>
              <a:highlight>
                <a:srgbClr val="1B212C"/>
              </a:highlight>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var result = collection1</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.Join(collection2,</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variable1 =&gt; variable1.Key,</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variable2 =&gt; variable2.Key,</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(variable1, variable2) =&gt; new { variable1, variable2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24" name="Google Shape;524;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chemeClr val="dk1"/>
                </a:highlight>
                <a:latin typeface="Roboto"/>
                <a:ea typeface="Roboto"/>
                <a:cs typeface="Roboto"/>
                <a:sym typeface="Roboto"/>
              </a:rPr>
              <a:t>GroupJoin:</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Behavior: Performs a group join, which means it groups elements from the left sequence based on their keys and associates each group with matching elements from the right sequence.</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Result: Produces a sequence of groups where each group contains a key and a collection of matching elements from the right sequence.</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Example: If there are multiple matches for a key in either sequence, all matching elements are grouped together.</a:t>
            </a:r>
            <a:endParaRPr sz="1400">
              <a:highlight>
                <a:schemeClr val="dk1"/>
              </a:highlight>
              <a:latin typeface="Roboto"/>
              <a:ea typeface="Roboto"/>
              <a:cs typeface="Roboto"/>
              <a:sym typeface="Roboto"/>
            </a:endParaRPr>
          </a:p>
          <a:p>
            <a:pPr indent="0" lvl="0" marL="457200" rtl="0" algn="l">
              <a:spcBef>
                <a:spcPts val="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30" name="Google Shape;530;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arenR"/>
            </a:pPr>
            <a:r>
              <a:rPr lang="en">
                <a:highlight>
                  <a:srgbClr val="1B212C"/>
                </a:highlight>
              </a:rPr>
              <a:t>Query Syntax</a:t>
            </a:r>
            <a:endParaRPr>
              <a:highlight>
                <a:srgbClr val="1B212C"/>
              </a:highlight>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var result = from variable1 in collection1</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join variable2 in collection2</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on variable1.Key equals variable2.Key into temp</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from variable2 in temp.DefaultIfEmpty()</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select new { variable1, variable2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36" name="Google Shape;536;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arenR"/>
            </a:pPr>
            <a:r>
              <a:rPr lang="en">
                <a:highlight>
                  <a:srgbClr val="1B212C"/>
                </a:highlight>
              </a:rPr>
              <a:t>Method </a:t>
            </a:r>
            <a:r>
              <a:rPr lang="en">
                <a:highlight>
                  <a:srgbClr val="1B212C"/>
                </a:highlight>
              </a:rPr>
              <a:t>Syntax</a:t>
            </a:r>
            <a:endParaRPr>
              <a:highlight>
                <a:srgbClr val="1B212C"/>
              </a:highlight>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var result = collection1</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.GroupJoin(collection2,</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variable1 =&gt; variable1.Key,</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variable2 =&gt; variable2.Key,</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(variable1, temp) =&gt; new { variable1, variable2 = temp.DefaultIfEmpty()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rPr lang="en" sz="1200">
                <a:highlight>
                  <a:schemeClr val="dk1"/>
                </a:highlight>
                <a:latin typeface="Roboto"/>
                <a:ea typeface="Roboto"/>
                <a:cs typeface="Roboto"/>
                <a:sym typeface="Roboto"/>
              </a:rPr>
              <a:t>    .SelectMany(x =&gt; x.variable2.Select(y =&gt; new { x.variable1, y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42" name="Google Shape;542;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1B212C"/>
                </a:highlight>
              </a:rPr>
              <a:t>Here are other join in LINQ </a:t>
            </a:r>
            <a:endParaRPr sz="1500">
              <a:highlight>
                <a:srgbClr val="1B212C"/>
              </a:highlight>
            </a:endParaRPr>
          </a:p>
          <a:p>
            <a:pPr indent="-317500" lvl="0" marL="457200" rtl="0" algn="l">
              <a:spcBef>
                <a:spcPts val="1600"/>
              </a:spcBef>
              <a:spcAft>
                <a:spcPts val="0"/>
              </a:spcAft>
              <a:buClr>
                <a:schemeClr val="lt1"/>
              </a:buClr>
              <a:buSzPts val="1400"/>
              <a:buFont typeface="Roboto"/>
              <a:buChar char="●"/>
            </a:pPr>
            <a:r>
              <a:rPr lang="en" sz="1400">
                <a:highlight>
                  <a:schemeClr val="dk1"/>
                </a:highlight>
                <a:latin typeface="Roboto"/>
                <a:ea typeface="Roboto"/>
                <a:cs typeface="Roboto"/>
                <a:sym typeface="Roboto"/>
              </a:rPr>
              <a:t>Left Outer Join:</a:t>
            </a:r>
            <a:endParaRPr sz="1400">
              <a:highlight>
                <a:schemeClr val="dk1"/>
              </a:highlight>
              <a:latin typeface="Roboto"/>
              <a:ea typeface="Roboto"/>
              <a:cs typeface="Roboto"/>
              <a:sym typeface="Roboto"/>
            </a:endParaRPr>
          </a:p>
          <a:p>
            <a:pPr indent="0" lvl="0" marL="457200" rtl="0" algn="l">
              <a:spcBef>
                <a:spcPts val="0"/>
              </a:spcBef>
              <a:spcAft>
                <a:spcPts val="0"/>
              </a:spcAft>
              <a:buNone/>
            </a:pPr>
            <a:r>
              <a:rPr lang="en" sz="1400">
                <a:highlight>
                  <a:schemeClr val="dk1"/>
                </a:highlight>
                <a:latin typeface="Roboto"/>
                <a:ea typeface="Roboto"/>
                <a:cs typeface="Roboto"/>
                <a:sym typeface="Roboto"/>
              </a:rPr>
              <a:t> Retrieves all records from the left (first) table and the matching records from the right (second) table. Non-matching records from the right table will contain null values in the result.</a:t>
            </a:r>
            <a:endParaRPr sz="1400">
              <a:highlight>
                <a:schemeClr val="dk1"/>
              </a:highlight>
              <a:latin typeface="Roboto"/>
              <a:ea typeface="Roboto"/>
              <a:cs typeface="Roboto"/>
              <a:sym typeface="Roboto"/>
            </a:endParaRPr>
          </a:p>
          <a:p>
            <a:pPr indent="0" lvl="0" marL="457200" rtl="0" algn="l">
              <a:spcBef>
                <a:spcPts val="0"/>
              </a:spcBef>
              <a:spcAft>
                <a:spcPts val="0"/>
              </a:spcAft>
              <a:buNone/>
            </a:pPr>
            <a:r>
              <a:t/>
            </a:r>
            <a:endParaRPr sz="1400">
              <a:highlight>
                <a:schemeClr val="dk1"/>
              </a:highlight>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highlight>
                  <a:schemeClr val="dk1"/>
                </a:highlight>
                <a:latin typeface="Roboto"/>
                <a:ea typeface="Roboto"/>
                <a:cs typeface="Roboto"/>
                <a:sym typeface="Roboto"/>
              </a:rPr>
              <a:t>Right Outer Join:</a:t>
            </a:r>
            <a:endParaRPr sz="1400">
              <a:highlight>
                <a:schemeClr val="dk1"/>
              </a:highlight>
              <a:latin typeface="Roboto"/>
              <a:ea typeface="Roboto"/>
              <a:cs typeface="Roboto"/>
              <a:sym typeface="Roboto"/>
            </a:endParaRPr>
          </a:p>
          <a:p>
            <a:pPr indent="0" lvl="0" marL="457200" rtl="0" algn="l">
              <a:spcBef>
                <a:spcPts val="0"/>
              </a:spcBef>
              <a:spcAft>
                <a:spcPts val="0"/>
              </a:spcAft>
              <a:buNone/>
            </a:pPr>
            <a:r>
              <a:rPr lang="en" sz="1400">
                <a:highlight>
                  <a:schemeClr val="dk1"/>
                </a:highlight>
                <a:latin typeface="Roboto"/>
                <a:ea typeface="Roboto"/>
                <a:cs typeface="Roboto"/>
                <a:sym typeface="Roboto"/>
              </a:rPr>
              <a:t> Retrieves all records from the right (second) table and the matching records from the left (first) table. Non-matching records from the left table will contain null values in the result.</a:t>
            </a:r>
            <a:endParaRPr sz="1400">
              <a:highlight>
                <a:schemeClr val="dk1"/>
              </a:highlight>
              <a:latin typeface="Roboto"/>
              <a:ea typeface="Roboto"/>
              <a:cs typeface="Roboto"/>
              <a:sym typeface="Roboto"/>
            </a:endParaRPr>
          </a:p>
          <a:p>
            <a:pPr indent="0" lvl="0" marL="0" rtl="0" algn="l">
              <a:spcBef>
                <a:spcPts val="0"/>
              </a:spcBef>
              <a:spcAft>
                <a:spcPts val="0"/>
              </a:spcAft>
              <a:buNone/>
            </a:pPr>
            <a:r>
              <a:t/>
            </a:r>
            <a:endParaRPr>
              <a:highlight>
                <a:srgbClr val="1B212C"/>
              </a:highlight>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457200" rtl="0" algn="l">
              <a:spcBef>
                <a:spcPts val="1600"/>
              </a:spcBef>
              <a:spcAft>
                <a:spcPts val="0"/>
              </a:spcAft>
              <a:buNone/>
            </a:pPr>
            <a:r>
              <a:t/>
            </a:r>
            <a:endParaRPr sz="1200">
              <a:highlight>
                <a:schemeClr val="dk1"/>
              </a:highlight>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1"/>
          <p:cNvSpPr txBox="1"/>
          <p:nvPr>
            <p:ph type="title"/>
          </p:nvPr>
        </p:nvSpPr>
        <p:spPr>
          <a:xfrm flipH="1" rot="10800000">
            <a:off x="1297500" y="-625950"/>
            <a:ext cx="19953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txBox="1"/>
          <p:nvPr>
            <p:ph idx="1" type="body"/>
          </p:nvPr>
        </p:nvSpPr>
        <p:spPr>
          <a:xfrm>
            <a:off x="1297500" y="530675"/>
            <a:ext cx="7038900" cy="3948000"/>
          </a:xfrm>
          <a:prstGeom prst="rect">
            <a:avLst/>
          </a:prstGeom>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SzPts val="1400"/>
              <a:buChar char="●"/>
            </a:pPr>
            <a:r>
              <a:rPr b="1" lang="en" sz="1400"/>
              <a:t>Integration with language features:</a:t>
            </a:r>
            <a:endParaRPr b="1" sz="1400"/>
          </a:p>
          <a:p>
            <a:pPr indent="-304800" lvl="1" marL="914400" rtl="0" algn="l">
              <a:lnSpc>
                <a:spcPct val="100000"/>
              </a:lnSpc>
              <a:spcBef>
                <a:spcPts val="0"/>
              </a:spcBef>
              <a:spcAft>
                <a:spcPts val="0"/>
              </a:spcAft>
              <a:buSzPts val="1200"/>
              <a:buChar char="○"/>
            </a:pPr>
            <a:r>
              <a:rPr lang="en" sz="1200"/>
              <a:t>LINQ is integrated into the c# language , allowing you to use it seamlessly with other language features like lambda expressions.</a:t>
            </a:r>
            <a:endParaRPr sz="1200"/>
          </a:p>
          <a:p>
            <a:pPr indent="-317500" lvl="0" marL="457200" rtl="0" algn="l">
              <a:lnSpc>
                <a:spcPct val="100000"/>
              </a:lnSpc>
              <a:spcBef>
                <a:spcPts val="0"/>
              </a:spcBef>
              <a:spcAft>
                <a:spcPts val="0"/>
              </a:spcAft>
              <a:buSzPts val="1400"/>
              <a:buChar char="●"/>
            </a:pPr>
            <a:r>
              <a:rPr b="1" lang="en" sz="1400"/>
              <a:t>Type safety:</a:t>
            </a:r>
            <a:endParaRPr b="1" sz="1400"/>
          </a:p>
          <a:p>
            <a:pPr indent="-304800" lvl="1" marL="914400" rtl="0" algn="l">
              <a:lnSpc>
                <a:spcPct val="100000"/>
              </a:lnSpc>
              <a:spcBef>
                <a:spcPts val="0"/>
              </a:spcBef>
              <a:spcAft>
                <a:spcPts val="0"/>
              </a:spcAft>
              <a:buSzPts val="1200"/>
              <a:buChar char="○"/>
            </a:pPr>
            <a:r>
              <a:rPr lang="en" sz="1200"/>
              <a:t>LINQ queries are strongly typed, which means that the compiler can catch errors at </a:t>
            </a:r>
            <a:r>
              <a:rPr lang="en" sz="1200"/>
              <a:t>compile</a:t>
            </a:r>
            <a:r>
              <a:rPr lang="en" sz="1200"/>
              <a:t>-time rather than runtime.</a:t>
            </a:r>
            <a:endParaRPr sz="1200"/>
          </a:p>
          <a:p>
            <a:pPr indent="-317500" lvl="0" marL="457200" rtl="0" algn="l">
              <a:lnSpc>
                <a:spcPct val="100000"/>
              </a:lnSpc>
              <a:spcBef>
                <a:spcPts val="0"/>
              </a:spcBef>
              <a:spcAft>
                <a:spcPts val="0"/>
              </a:spcAft>
              <a:buSzPts val="1400"/>
              <a:buChar char="●"/>
            </a:pPr>
            <a:r>
              <a:rPr b="1" lang="en" sz="1400"/>
              <a:t>Querying different data sources:</a:t>
            </a:r>
            <a:endParaRPr b="1" sz="1400"/>
          </a:p>
          <a:p>
            <a:pPr indent="-304800" lvl="1" marL="914400" rtl="0" algn="l">
              <a:lnSpc>
                <a:spcPct val="100000"/>
              </a:lnSpc>
              <a:spcBef>
                <a:spcPts val="0"/>
              </a:spcBef>
              <a:spcAft>
                <a:spcPts val="0"/>
              </a:spcAft>
              <a:buSzPts val="1200"/>
              <a:buChar char="○"/>
            </a:pPr>
            <a:r>
              <a:rPr lang="en" sz="1200"/>
              <a:t>LINQ is designed to work with various data sources,including databases, in memory collections,XML and more. </a:t>
            </a:r>
            <a:endParaRPr sz="1200"/>
          </a:p>
          <a:p>
            <a:pPr indent="-304800" lvl="1" marL="914400" rtl="0" algn="l">
              <a:lnSpc>
                <a:spcPct val="100000"/>
              </a:lnSpc>
              <a:spcBef>
                <a:spcPts val="0"/>
              </a:spcBef>
              <a:spcAft>
                <a:spcPts val="0"/>
              </a:spcAft>
              <a:buSzPts val="1200"/>
              <a:buChar char="○"/>
            </a:pPr>
            <a:r>
              <a:rPr lang="en" sz="1200"/>
              <a:t>The same LINQ syntax can be </a:t>
            </a:r>
            <a:r>
              <a:rPr lang="en" sz="1200"/>
              <a:t>used across different data types.</a:t>
            </a:r>
            <a:endParaRPr sz="1200"/>
          </a:p>
          <a:p>
            <a:pPr indent="-317500" lvl="0" marL="457200" rtl="0" algn="l">
              <a:lnSpc>
                <a:spcPct val="100000"/>
              </a:lnSpc>
              <a:spcBef>
                <a:spcPts val="0"/>
              </a:spcBef>
              <a:spcAft>
                <a:spcPts val="0"/>
              </a:spcAft>
              <a:buSzPts val="1400"/>
              <a:buChar char="●"/>
            </a:pPr>
            <a:r>
              <a:rPr lang="en" sz="1400"/>
              <a:t>Deferred Execution:</a:t>
            </a:r>
            <a:endParaRPr sz="1400"/>
          </a:p>
          <a:p>
            <a:pPr indent="-304800" lvl="1" marL="914400" rtl="0" algn="l">
              <a:lnSpc>
                <a:spcPct val="100000"/>
              </a:lnSpc>
              <a:spcBef>
                <a:spcPts val="0"/>
              </a:spcBef>
              <a:spcAft>
                <a:spcPts val="0"/>
              </a:spcAft>
              <a:buSzPts val="1200"/>
              <a:buChar char="○"/>
            </a:pPr>
            <a:r>
              <a:rPr lang="en" sz="1200"/>
              <a:t>LINQ queries use deferred execution, meaning that the query is not executed until the result is actually needed.</a:t>
            </a:r>
            <a:endParaRPr sz="1200"/>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369" name="Google Shape;369;p31"/>
          <p:cNvPicPr preferRelativeResize="0"/>
          <p:nvPr/>
        </p:nvPicPr>
        <p:blipFill>
          <a:blip r:embed="rId3">
            <a:alphaModFix/>
          </a:blip>
          <a:stretch>
            <a:fillRect/>
          </a:stretch>
        </p:blipFill>
        <p:spPr>
          <a:xfrm>
            <a:off x="1440375" y="3008850"/>
            <a:ext cx="7038899" cy="9429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Types of syntax used for LINQ queries</a:t>
            </a:r>
            <a:endParaRPr/>
          </a:p>
        </p:txBody>
      </p:sp>
      <p:sp>
        <p:nvSpPr>
          <p:cNvPr id="375" name="Google Shape;375;p32"/>
          <p:cNvSpPr txBox="1"/>
          <p:nvPr>
            <p:ph idx="1" type="body"/>
          </p:nvPr>
        </p:nvSpPr>
        <p:spPr>
          <a:xfrm>
            <a:off x="1297500" y="1022525"/>
            <a:ext cx="7038900" cy="34563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 sz="1200">
                <a:solidFill>
                  <a:srgbClr val="E3E3E3"/>
                </a:solidFill>
                <a:latin typeface="Arial"/>
                <a:ea typeface="Arial"/>
                <a:cs typeface="Arial"/>
                <a:sym typeface="Arial"/>
              </a:rPr>
              <a:t>Query Syntax:</a:t>
            </a:r>
            <a:endParaRPr b="1" sz="1200">
              <a:solidFill>
                <a:srgbClr val="E3E3E3"/>
              </a:solidFill>
              <a:latin typeface="Arial"/>
              <a:ea typeface="Arial"/>
              <a:cs typeface="Arial"/>
              <a:sym typeface="Arial"/>
            </a:endParaRPr>
          </a:p>
          <a:p>
            <a:pPr indent="-304800" lvl="0" marL="457200" rtl="0" algn="l">
              <a:spcBef>
                <a:spcPts val="1800"/>
              </a:spcBef>
              <a:spcAft>
                <a:spcPts val="0"/>
              </a:spcAft>
              <a:buClr>
                <a:srgbClr val="E3E3E3"/>
              </a:buClr>
              <a:buSzPts val="1200"/>
              <a:buFont typeface="Arial"/>
              <a:buChar char="●"/>
            </a:pPr>
            <a:r>
              <a:rPr lang="en" sz="1200">
                <a:solidFill>
                  <a:srgbClr val="E3E3E3"/>
                </a:solidFill>
                <a:latin typeface="Arial"/>
                <a:ea typeface="Arial"/>
                <a:cs typeface="Arial"/>
                <a:sym typeface="Arial"/>
              </a:rPr>
              <a:t>This syntax resembles SQL statements, making it intuitive for those familiar with databases.</a:t>
            </a:r>
            <a:endParaRPr sz="1200">
              <a:solidFill>
                <a:srgbClr val="E3E3E3"/>
              </a:solidFill>
              <a:latin typeface="Arial"/>
              <a:ea typeface="Arial"/>
              <a:cs typeface="Arial"/>
              <a:sym typeface="Arial"/>
            </a:endParaRPr>
          </a:p>
          <a:p>
            <a:pPr indent="-304800" lvl="0" marL="4572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It uses keywords like </a:t>
            </a:r>
            <a:r>
              <a:rPr lang="en" sz="1200">
                <a:solidFill>
                  <a:srgbClr val="E3E3E3"/>
                </a:solidFill>
                <a:latin typeface="Courier New"/>
                <a:ea typeface="Courier New"/>
                <a:cs typeface="Courier New"/>
                <a:sym typeface="Courier New"/>
              </a:rPr>
              <a:t>from</a:t>
            </a:r>
            <a:r>
              <a:rPr lang="en" sz="1200">
                <a:solidFill>
                  <a:srgbClr val="E3E3E3"/>
                </a:solidFill>
                <a:latin typeface="Arial"/>
                <a:ea typeface="Arial"/>
                <a:cs typeface="Arial"/>
                <a:sym typeface="Arial"/>
              </a:rPr>
              <a:t>, </a:t>
            </a:r>
            <a:r>
              <a:rPr lang="en" sz="1200">
                <a:solidFill>
                  <a:srgbClr val="E3E3E3"/>
                </a:solidFill>
                <a:latin typeface="Courier New"/>
                <a:ea typeface="Courier New"/>
                <a:cs typeface="Courier New"/>
                <a:sym typeface="Courier New"/>
              </a:rPr>
              <a:t>where</a:t>
            </a:r>
            <a:r>
              <a:rPr lang="en" sz="1200">
                <a:solidFill>
                  <a:srgbClr val="E3E3E3"/>
                </a:solidFill>
                <a:latin typeface="Arial"/>
                <a:ea typeface="Arial"/>
                <a:cs typeface="Arial"/>
                <a:sym typeface="Arial"/>
              </a:rPr>
              <a:t>, </a:t>
            </a:r>
            <a:r>
              <a:rPr lang="en" sz="1200">
                <a:solidFill>
                  <a:srgbClr val="E3E3E3"/>
                </a:solidFill>
                <a:latin typeface="Courier New"/>
                <a:ea typeface="Courier New"/>
                <a:cs typeface="Courier New"/>
                <a:sym typeface="Courier New"/>
              </a:rPr>
              <a:t>select</a:t>
            </a:r>
            <a:r>
              <a:rPr lang="en" sz="1200">
                <a:solidFill>
                  <a:srgbClr val="E3E3E3"/>
                </a:solidFill>
                <a:latin typeface="Arial"/>
                <a:ea typeface="Arial"/>
                <a:cs typeface="Arial"/>
                <a:sym typeface="Arial"/>
              </a:rPr>
              <a:t>, </a:t>
            </a:r>
            <a:r>
              <a:rPr lang="en" sz="1200">
                <a:solidFill>
                  <a:srgbClr val="E3E3E3"/>
                </a:solidFill>
                <a:latin typeface="Courier New"/>
                <a:ea typeface="Courier New"/>
                <a:cs typeface="Courier New"/>
                <a:sym typeface="Courier New"/>
              </a:rPr>
              <a:t>orderby</a:t>
            </a:r>
            <a:r>
              <a:rPr lang="en" sz="1200">
                <a:solidFill>
                  <a:srgbClr val="E3E3E3"/>
                </a:solidFill>
                <a:latin typeface="Arial"/>
                <a:ea typeface="Arial"/>
                <a:cs typeface="Arial"/>
                <a:sym typeface="Arial"/>
              </a:rPr>
              <a:t>, etc., similar to SQL clauses.</a:t>
            </a:r>
            <a:endParaRPr sz="1200">
              <a:solidFill>
                <a:srgbClr val="E3E3E3"/>
              </a:solidFill>
              <a:latin typeface="Arial"/>
              <a:ea typeface="Arial"/>
              <a:cs typeface="Arial"/>
              <a:sym typeface="Arial"/>
            </a:endParaRPr>
          </a:p>
          <a:p>
            <a:pPr indent="-304800" lvl="0" marL="4572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Offers a declarative approach, focusing on what you want to achieve rather than how.</a:t>
            </a:r>
            <a:endParaRPr sz="1200">
              <a:solidFill>
                <a:srgbClr val="E3E3E3"/>
              </a:solidFill>
              <a:latin typeface="Arial"/>
              <a:ea typeface="Arial"/>
              <a:cs typeface="Arial"/>
              <a:sym typeface="Arial"/>
            </a:endParaRPr>
          </a:p>
          <a:p>
            <a:pPr indent="0" lvl="0" marL="0" rtl="0" algn="l">
              <a:spcBef>
                <a:spcPts val="1100"/>
              </a:spcBef>
              <a:spcAft>
                <a:spcPts val="0"/>
              </a:spcAft>
              <a:buNone/>
            </a:pPr>
            <a:r>
              <a:t/>
            </a:r>
            <a:endParaRPr sz="1200">
              <a:solidFill>
                <a:srgbClr val="E3E3E3"/>
              </a:solidFill>
              <a:latin typeface="Arial"/>
              <a:ea typeface="Arial"/>
              <a:cs typeface="Arial"/>
              <a:sym typeface="Arial"/>
            </a:endParaRPr>
          </a:p>
          <a:p>
            <a:pPr indent="0" lvl="0" marL="0" rtl="0" algn="l">
              <a:spcBef>
                <a:spcPts val="1800"/>
              </a:spcBef>
              <a:spcAft>
                <a:spcPts val="0"/>
              </a:spcAft>
              <a:buNone/>
            </a:pPr>
            <a:r>
              <a:t/>
            </a:r>
            <a:endParaRPr sz="1200">
              <a:solidFill>
                <a:srgbClr val="E3E3E3"/>
              </a:solidFill>
              <a:latin typeface="Arial"/>
              <a:ea typeface="Arial"/>
              <a:cs typeface="Arial"/>
              <a:sym typeface="Arial"/>
            </a:endParaRPr>
          </a:p>
          <a:p>
            <a:pPr indent="0" lvl="0" marL="0" rtl="0" algn="l">
              <a:spcBef>
                <a:spcPts val="1800"/>
              </a:spcBef>
              <a:spcAft>
                <a:spcPts val="0"/>
              </a:spcAft>
              <a:buNone/>
            </a:pPr>
            <a:r>
              <a:rPr b="1" lang="en" sz="1200">
                <a:solidFill>
                  <a:srgbClr val="E3E3E3"/>
                </a:solidFill>
                <a:latin typeface="Arial"/>
                <a:ea typeface="Arial"/>
                <a:cs typeface="Arial"/>
                <a:sym typeface="Arial"/>
              </a:rPr>
              <a:t>Method Syntax:</a:t>
            </a:r>
            <a:endParaRPr b="1" sz="1200">
              <a:solidFill>
                <a:srgbClr val="E3E3E3"/>
              </a:solidFill>
              <a:latin typeface="Arial"/>
              <a:ea typeface="Arial"/>
              <a:cs typeface="Arial"/>
              <a:sym typeface="Arial"/>
            </a:endParaRPr>
          </a:p>
          <a:p>
            <a:pPr indent="-304800" lvl="0" marL="457200" rtl="0" algn="l">
              <a:spcBef>
                <a:spcPts val="1800"/>
              </a:spcBef>
              <a:spcAft>
                <a:spcPts val="0"/>
              </a:spcAft>
              <a:buClr>
                <a:srgbClr val="E3E3E3"/>
              </a:buClr>
              <a:buSzPts val="1200"/>
              <a:buFont typeface="Arial"/>
              <a:buChar char="●"/>
            </a:pPr>
            <a:r>
              <a:rPr lang="en" sz="1200">
                <a:solidFill>
                  <a:srgbClr val="E3E3E3"/>
                </a:solidFill>
                <a:latin typeface="Arial"/>
                <a:ea typeface="Arial"/>
                <a:cs typeface="Arial"/>
                <a:sym typeface="Arial"/>
              </a:rPr>
              <a:t>This syntax leverages extension methods provided by LINQ libraries.</a:t>
            </a:r>
            <a:endParaRPr sz="1200">
              <a:solidFill>
                <a:srgbClr val="E3E3E3"/>
              </a:solidFill>
              <a:latin typeface="Arial"/>
              <a:ea typeface="Arial"/>
              <a:cs typeface="Arial"/>
              <a:sym typeface="Arial"/>
            </a:endParaRPr>
          </a:p>
          <a:p>
            <a:pPr indent="-304800" lvl="0" marL="4572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It chains method calls like </a:t>
            </a:r>
            <a:r>
              <a:rPr lang="en" sz="1200">
                <a:solidFill>
                  <a:srgbClr val="E3E3E3"/>
                </a:solidFill>
                <a:latin typeface="Courier New"/>
                <a:ea typeface="Courier New"/>
                <a:cs typeface="Courier New"/>
                <a:sym typeface="Courier New"/>
              </a:rPr>
              <a:t>Where</a:t>
            </a:r>
            <a:r>
              <a:rPr lang="en" sz="1200">
                <a:solidFill>
                  <a:srgbClr val="E3E3E3"/>
                </a:solidFill>
                <a:latin typeface="Arial"/>
                <a:ea typeface="Arial"/>
                <a:cs typeface="Arial"/>
                <a:sym typeface="Arial"/>
              </a:rPr>
              <a:t>, </a:t>
            </a:r>
            <a:r>
              <a:rPr lang="en" sz="1200">
                <a:solidFill>
                  <a:srgbClr val="E3E3E3"/>
                </a:solidFill>
                <a:latin typeface="Courier New"/>
                <a:ea typeface="Courier New"/>
                <a:cs typeface="Courier New"/>
                <a:sym typeface="Courier New"/>
              </a:rPr>
              <a:t>Select</a:t>
            </a:r>
            <a:r>
              <a:rPr lang="en" sz="1200">
                <a:solidFill>
                  <a:srgbClr val="E3E3E3"/>
                </a:solidFill>
                <a:latin typeface="Arial"/>
                <a:ea typeface="Arial"/>
                <a:cs typeface="Arial"/>
                <a:sym typeface="Arial"/>
              </a:rPr>
              <a:t>, </a:t>
            </a:r>
            <a:r>
              <a:rPr lang="en" sz="1200">
                <a:solidFill>
                  <a:srgbClr val="E3E3E3"/>
                </a:solidFill>
                <a:latin typeface="Courier New"/>
                <a:ea typeface="Courier New"/>
                <a:cs typeface="Courier New"/>
                <a:sym typeface="Courier New"/>
              </a:rPr>
              <a:t>OrderBy</a:t>
            </a:r>
            <a:r>
              <a:rPr lang="en" sz="1200">
                <a:solidFill>
                  <a:srgbClr val="E3E3E3"/>
                </a:solidFill>
                <a:latin typeface="Arial"/>
                <a:ea typeface="Arial"/>
                <a:cs typeface="Arial"/>
                <a:sym typeface="Arial"/>
              </a:rPr>
              <a:t>, etc., offering a functional style.</a:t>
            </a:r>
            <a:endParaRPr sz="1200">
              <a:solidFill>
                <a:srgbClr val="E3E3E3"/>
              </a:solidFill>
              <a:latin typeface="Arial"/>
              <a:ea typeface="Arial"/>
              <a:cs typeface="Arial"/>
              <a:sym typeface="Arial"/>
            </a:endParaRPr>
          </a:p>
          <a:p>
            <a:pPr indent="-304800" lvl="0" marL="4572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Can be combined with lambda expressions for concise filtering and transformations.</a:t>
            </a:r>
            <a:endParaRPr sz="1200">
              <a:solidFill>
                <a:srgbClr val="E3E3E3"/>
              </a:solidFill>
              <a:latin typeface="Arial"/>
              <a:ea typeface="Arial"/>
              <a:cs typeface="Arial"/>
              <a:sym typeface="Arial"/>
            </a:endParaRPr>
          </a:p>
          <a:p>
            <a:pPr indent="0" lvl="0" marL="0" rtl="0" algn="l">
              <a:spcBef>
                <a:spcPts val="1100"/>
              </a:spcBef>
              <a:spcAft>
                <a:spcPts val="0"/>
              </a:spcAft>
              <a:buNone/>
            </a:pPr>
            <a:r>
              <a:t/>
            </a:r>
            <a:endParaRPr sz="1200">
              <a:solidFill>
                <a:srgbClr val="E3E3E3"/>
              </a:solidFill>
              <a:latin typeface="Arial"/>
              <a:ea typeface="Arial"/>
              <a:cs typeface="Arial"/>
              <a:sym typeface="Arial"/>
            </a:endParaRPr>
          </a:p>
          <a:p>
            <a:pPr indent="0" lvl="0" marL="0" rtl="0" algn="l">
              <a:spcBef>
                <a:spcPts val="1100"/>
              </a:spcBef>
              <a:spcAft>
                <a:spcPts val="1200"/>
              </a:spcAft>
              <a:buNone/>
            </a:pPr>
            <a:r>
              <a:t/>
            </a:r>
            <a:endParaRPr sz="1200"/>
          </a:p>
        </p:txBody>
      </p:sp>
      <p:pic>
        <p:nvPicPr>
          <p:cNvPr id="376" name="Google Shape;376;p32"/>
          <p:cNvPicPr preferRelativeResize="0"/>
          <p:nvPr/>
        </p:nvPicPr>
        <p:blipFill>
          <a:blip r:embed="rId3">
            <a:alphaModFix/>
          </a:blip>
          <a:stretch>
            <a:fillRect/>
          </a:stretch>
        </p:blipFill>
        <p:spPr>
          <a:xfrm>
            <a:off x="1531675" y="2285763"/>
            <a:ext cx="7038900" cy="571982"/>
          </a:xfrm>
          <a:prstGeom prst="rect">
            <a:avLst/>
          </a:prstGeom>
          <a:noFill/>
          <a:ln>
            <a:noFill/>
          </a:ln>
        </p:spPr>
      </p:pic>
      <p:pic>
        <p:nvPicPr>
          <p:cNvPr id="377" name="Google Shape;377;p32"/>
          <p:cNvPicPr preferRelativeResize="0"/>
          <p:nvPr/>
        </p:nvPicPr>
        <p:blipFill>
          <a:blip r:embed="rId4">
            <a:alphaModFix/>
          </a:blip>
          <a:stretch>
            <a:fillRect/>
          </a:stretch>
        </p:blipFill>
        <p:spPr>
          <a:xfrm>
            <a:off x="1609175" y="4281025"/>
            <a:ext cx="6961400" cy="44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LINQ: Standard Query Operators</a:t>
            </a:r>
            <a:endParaRPr/>
          </a:p>
        </p:txBody>
      </p:sp>
      <p:sp>
        <p:nvSpPr>
          <p:cNvPr id="383" name="Google Shape;383;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1200"/>
              </a:spcBef>
              <a:spcAft>
                <a:spcPts val="0"/>
              </a:spcAft>
              <a:buClr>
                <a:schemeClr val="lt1"/>
              </a:buClr>
              <a:buSzPts val="1200"/>
              <a:buFont typeface="Arial"/>
              <a:buChar char="●"/>
            </a:pPr>
            <a:r>
              <a:rPr b="1" lang="en" sz="1200">
                <a:latin typeface="Arial"/>
                <a:ea typeface="Arial"/>
                <a:cs typeface="Arial"/>
                <a:sym typeface="Arial"/>
              </a:rPr>
              <a:t>Where:</a:t>
            </a:r>
            <a:r>
              <a:rPr lang="en" sz="1200">
                <a:latin typeface="Arial"/>
                <a:ea typeface="Arial"/>
                <a:cs typeface="Arial"/>
                <a:sym typeface="Arial"/>
              </a:rPr>
              <a:t> Filters elements based on a specified condition.</a:t>
            </a:r>
            <a:endParaRPr sz="1200">
              <a:latin typeface="Arial"/>
              <a:ea typeface="Arial"/>
              <a:cs typeface="Arial"/>
              <a:sym typeface="Arial"/>
            </a:endParaRPr>
          </a:p>
          <a:p>
            <a:pPr indent="-304800" lvl="0" marL="457200" rtl="0" algn="l">
              <a:lnSpc>
                <a:spcPct val="150000"/>
              </a:lnSpc>
              <a:spcBef>
                <a:spcPts val="0"/>
              </a:spcBef>
              <a:spcAft>
                <a:spcPts val="0"/>
              </a:spcAft>
              <a:buClr>
                <a:schemeClr val="lt1"/>
              </a:buClr>
              <a:buSzPts val="1200"/>
              <a:buFont typeface="Arial"/>
              <a:buChar char="●"/>
            </a:pPr>
            <a:r>
              <a:rPr b="1" lang="en" sz="1200">
                <a:latin typeface="Arial"/>
                <a:ea typeface="Arial"/>
                <a:cs typeface="Arial"/>
                <a:sym typeface="Arial"/>
              </a:rPr>
              <a:t>Select:</a:t>
            </a:r>
            <a:r>
              <a:rPr lang="en" sz="1200">
                <a:latin typeface="Arial"/>
                <a:ea typeface="Arial"/>
                <a:cs typeface="Arial"/>
                <a:sym typeface="Arial"/>
              </a:rPr>
              <a:t> Transforms elements into a new form.</a:t>
            </a:r>
            <a:endParaRPr sz="1200">
              <a:latin typeface="Arial"/>
              <a:ea typeface="Arial"/>
              <a:cs typeface="Arial"/>
              <a:sym typeface="Arial"/>
            </a:endParaRPr>
          </a:p>
          <a:p>
            <a:pPr indent="-304800" lvl="0" marL="457200" rtl="0" algn="l">
              <a:lnSpc>
                <a:spcPct val="150000"/>
              </a:lnSpc>
              <a:spcBef>
                <a:spcPts val="0"/>
              </a:spcBef>
              <a:spcAft>
                <a:spcPts val="0"/>
              </a:spcAft>
              <a:buClr>
                <a:schemeClr val="lt1"/>
              </a:buClr>
              <a:buSzPts val="1200"/>
              <a:buFont typeface="Arial"/>
              <a:buChar char="●"/>
            </a:pPr>
            <a:r>
              <a:rPr b="1" lang="en" sz="1200">
                <a:latin typeface="Arial"/>
                <a:ea typeface="Arial"/>
                <a:cs typeface="Arial"/>
                <a:sym typeface="Arial"/>
              </a:rPr>
              <a:t>OrderBy / OrderByDescending:</a:t>
            </a:r>
            <a:r>
              <a:rPr lang="en" sz="1200">
                <a:latin typeface="Arial"/>
                <a:ea typeface="Arial"/>
                <a:cs typeface="Arial"/>
                <a:sym typeface="Arial"/>
              </a:rPr>
              <a:t> Sorts elements in ascending or descending order.</a:t>
            </a:r>
            <a:endParaRPr sz="1200">
              <a:latin typeface="Arial"/>
              <a:ea typeface="Arial"/>
              <a:cs typeface="Arial"/>
              <a:sym typeface="Arial"/>
            </a:endParaRPr>
          </a:p>
          <a:p>
            <a:pPr indent="-304800" lvl="0" marL="457200" rtl="0" algn="l">
              <a:lnSpc>
                <a:spcPct val="150000"/>
              </a:lnSpc>
              <a:spcBef>
                <a:spcPts val="0"/>
              </a:spcBef>
              <a:spcAft>
                <a:spcPts val="0"/>
              </a:spcAft>
              <a:buClr>
                <a:schemeClr val="lt1"/>
              </a:buClr>
              <a:buSzPts val="1200"/>
              <a:buFont typeface="Arial"/>
              <a:buChar char="●"/>
            </a:pPr>
            <a:r>
              <a:rPr b="1" lang="en" sz="1200">
                <a:latin typeface="Arial"/>
                <a:ea typeface="Arial"/>
                <a:cs typeface="Arial"/>
                <a:sym typeface="Arial"/>
              </a:rPr>
              <a:t>GroupBy:</a:t>
            </a:r>
            <a:r>
              <a:rPr lang="en" sz="1200">
                <a:latin typeface="Arial"/>
                <a:ea typeface="Arial"/>
                <a:cs typeface="Arial"/>
                <a:sym typeface="Arial"/>
              </a:rPr>
              <a:t> Groups elements based on a specified key.</a:t>
            </a:r>
            <a:endParaRPr sz="1200">
              <a:latin typeface="Arial"/>
              <a:ea typeface="Arial"/>
              <a:cs typeface="Arial"/>
              <a:sym typeface="Arial"/>
            </a:endParaRPr>
          </a:p>
          <a:p>
            <a:pPr indent="-304800" lvl="0" marL="457200" rtl="0" algn="l">
              <a:lnSpc>
                <a:spcPct val="150000"/>
              </a:lnSpc>
              <a:spcBef>
                <a:spcPts val="0"/>
              </a:spcBef>
              <a:spcAft>
                <a:spcPts val="0"/>
              </a:spcAft>
              <a:buClr>
                <a:schemeClr val="lt1"/>
              </a:buClr>
              <a:buSzPts val="1200"/>
              <a:buFont typeface="Arial"/>
              <a:buChar char="●"/>
            </a:pPr>
            <a:r>
              <a:rPr b="1" lang="en" sz="1200">
                <a:latin typeface="Arial"/>
                <a:ea typeface="Arial"/>
                <a:cs typeface="Arial"/>
                <a:sym typeface="Arial"/>
              </a:rPr>
              <a:t>Join:</a:t>
            </a:r>
            <a:r>
              <a:rPr lang="en" sz="1200">
                <a:latin typeface="Arial"/>
                <a:ea typeface="Arial"/>
                <a:cs typeface="Arial"/>
                <a:sym typeface="Arial"/>
              </a:rPr>
              <a:t> Combines two collections based on a common key.</a:t>
            </a:r>
            <a:endParaRPr sz="12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Standard query operators</a:t>
            </a:r>
            <a:endParaRPr/>
          </a:p>
        </p:txBody>
      </p:sp>
      <p:sp>
        <p:nvSpPr>
          <p:cNvPr id="389" name="Google Shape;389;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300"/>
              </a:spcBef>
              <a:spcAft>
                <a:spcPts val="0"/>
              </a:spcAft>
              <a:buClr>
                <a:srgbClr val="E3E3E3"/>
              </a:buClr>
              <a:buSzPts val="1200"/>
              <a:buFont typeface="Arial"/>
              <a:buChar char="●"/>
            </a:pPr>
            <a:r>
              <a:rPr lang="en" sz="1200">
                <a:solidFill>
                  <a:srgbClr val="E3E3E3"/>
                </a:solidFill>
                <a:latin typeface="Arial"/>
                <a:ea typeface="Arial"/>
                <a:cs typeface="Arial"/>
                <a:sym typeface="Arial"/>
              </a:rPr>
              <a:t>Where:</a:t>
            </a:r>
            <a:endParaRPr sz="1200">
              <a:solidFill>
                <a:srgbClr val="E3E3E3"/>
              </a:solidFill>
              <a:latin typeface="Arial"/>
              <a:ea typeface="Arial"/>
              <a:cs typeface="Arial"/>
              <a:sym typeface="Arial"/>
            </a:endParaRPr>
          </a:p>
          <a:p>
            <a:pPr indent="-304800" lvl="1" marL="9144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Filters elements based on a specified condition.</a:t>
            </a:r>
            <a:endParaRPr sz="1200">
              <a:solidFill>
                <a:srgbClr val="E3E3E3"/>
              </a:solidFill>
              <a:latin typeface="Arial"/>
              <a:ea typeface="Arial"/>
              <a:cs typeface="Arial"/>
              <a:sym typeface="Arial"/>
            </a:endParaRPr>
          </a:p>
          <a:p>
            <a:pPr indent="-304800" lvl="1" marL="9144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Can accept anonymous functions (lambda expressions) or expressions defined separately for complex conditions.</a:t>
            </a:r>
            <a:endParaRPr sz="1200">
              <a:solidFill>
                <a:srgbClr val="E3E3E3"/>
              </a:solidFill>
              <a:latin typeface="Arial"/>
              <a:ea typeface="Arial"/>
              <a:cs typeface="Arial"/>
              <a:sym typeface="Arial"/>
            </a:endParaRPr>
          </a:p>
          <a:p>
            <a:pPr indent="-304800" lvl="1" marL="914400" rtl="0" algn="l">
              <a:spcBef>
                <a:spcPts val="0"/>
              </a:spcBef>
              <a:spcAft>
                <a:spcPts val="0"/>
              </a:spcAft>
              <a:buClr>
                <a:srgbClr val="E3E3E3"/>
              </a:buClr>
              <a:buSzPts val="1200"/>
              <a:buFont typeface="Arial"/>
              <a:buChar char="○"/>
            </a:pPr>
            <a:r>
              <a:rPr lang="en" sz="1200">
                <a:solidFill>
                  <a:srgbClr val="E3E3E3"/>
                </a:solidFill>
                <a:latin typeface="Arial"/>
                <a:ea typeface="Arial"/>
                <a:cs typeface="Arial"/>
                <a:sym typeface="Arial"/>
              </a:rPr>
              <a:t>Can be chained with multiple </a:t>
            </a:r>
            <a:r>
              <a:rPr lang="en" sz="1200">
                <a:solidFill>
                  <a:srgbClr val="E3E3E3"/>
                </a:solidFill>
                <a:latin typeface="Courier New"/>
                <a:ea typeface="Courier New"/>
                <a:cs typeface="Courier New"/>
                <a:sym typeface="Courier New"/>
              </a:rPr>
              <a:t>Where</a:t>
            </a:r>
            <a:r>
              <a:rPr lang="en" sz="1200">
                <a:solidFill>
                  <a:srgbClr val="E3E3E3"/>
                </a:solidFill>
                <a:latin typeface="Arial"/>
                <a:ea typeface="Arial"/>
                <a:cs typeface="Arial"/>
                <a:sym typeface="Arial"/>
              </a:rPr>
              <a:t> clauses for more granular filtering.</a:t>
            </a:r>
            <a:endParaRPr sz="1200">
              <a:solidFill>
                <a:srgbClr val="E3E3E3"/>
              </a:solidFill>
              <a:latin typeface="Arial"/>
              <a:ea typeface="Arial"/>
              <a:cs typeface="Arial"/>
              <a:sym typeface="Arial"/>
            </a:endParaRPr>
          </a:p>
          <a:p>
            <a:pPr indent="0" lvl="0" marL="0" rtl="0" algn="l">
              <a:spcBef>
                <a:spcPts val="2200"/>
              </a:spcBef>
              <a:spcAft>
                <a:spcPts val="1200"/>
              </a:spcAft>
              <a:buNone/>
            </a:pPr>
            <a:r>
              <a:t/>
            </a:r>
            <a:endParaRPr/>
          </a:p>
        </p:txBody>
      </p:sp>
      <p:pic>
        <p:nvPicPr>
          <p:cNvPr id="390" name="Google Shape;390;p34"/>
          <p:cNvPicPr preferRelativeResize="0"/>
          <p:nvPr/>
        </p:nvPicPr>
        <p:blipFill>
          <a:blip r:embed="rId3">
            <a:alphaModFix/>
          </a:blip>
          <a:stretch>
            <a:fillRect/>
          </a:stretch>
        </p:blipFill>
        <p:spPr>
          <a:xfrm>
            <a:off x="1297500" y="3222175"/>
            <a:ext cx="7361625" cy="71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396" name="Google Shape;396;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04800" lvl="0" marL="457200" rtl="0" algn="l">
              <a:spcBef>
                <a:spcPts val="1200"/>
              </a:spcBef>
              <a:spcAft>
                <a:spcPts val="0"/>
              </a:spcAft>
              <a:buClr>
                <a:schemeClr val="lt1"/>
              </a:buClr>
              <a:buSzPts val="1200"/>
              <a:buFont typeface="Arial"/>
              <a:buChar char="●"/>
            </a:pPr>
            <a:r>
              <a:rPr b="1" lang="en" sz="1200">
                <a:latin typeface="Arial"/>
                <a:ea typeface="Arial"/>
                <a:cs typeface="Arial"/>
                <a:sym typeface="Arial"/>
              </a:rPr>
              <a:t>Select</a:t>
            </a:r>
            <a:r>
              <a:rPr lang="en" sz="1200">
                <a:latin typeface="Arial"/>
                <a:ea typeface="Arial"/>
                <a:cs typeface="Arial"/>
                <a:sym typeface="Arial"/>
              </a:rPr>
              <a:t>: </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 sz="1200">
                <a:latin typeface="Arial"/>
                <a:ea typeface="Arial"/>
                <a:cs typeface="Arial"/>
                <a:sym typeface="Arial"/>
              </a:rPr>
              <a:t>Projects each element of a sequence into a new form</a:t>
            </a:r>
            <a:endParaRPr sz="1200">
              <a:latin typeface="Arial"/>
              <a:ea typeface="Arial"/>
              <a:cs typeface="Arial"/>
              <a:sym typeface="Arial"/>
            </a:endParaRPr>
          </a:p>
          <a:p>
            <a:pPr indent="0" lvl="0" marL="914400" rtl="0" algn="l">
              <a:spcBef>
                <a:spcPts val="1200"/>
              </a:spcBef>
              <a:spcAft>
                <a:spcPts val="0"/>
              </a:spcAft>
              <a:buNone/>
            </a:pPr>
            <a:r>
              <a:t/>
            </a:r>
            <a:endParaRPr sz="1200">
              <a:latin typeface="Arial"/>
              <a:ea typeface="Arial"/>
              <a:cs typeface="Arial"/>
              <a:sym typeface="Arial"/>
            </a:endParaRPr>
          </a:p>
          <a:p>
            <a:pPr indent="0" lvl="0" marL="914400" rtl="0" algn="l">
              <a:spcBef>
                <a:spcPts val="1200"/>
              </a:spcBef>
              <a:spcAft>
                <a:spcPts val="0"/>
              </a:spcAft>
              <a:buNone/>
            </a:pPr>
            <a:r>
              <a:t/>
            </a:r>
            <a:endParaRPr sz="1200">
              <a:latin typeface="Arial"/>
              <a:ea typeface="Arial"/>
              <a:cs typeface="Arial"/>
              <a:sym typeface="Arial"/>
            </a:endParaRPr>
          </a:p>
          <a:p>
            <a:pPr indent="0" lvl="0" marL="914400" rtl="0" algn="l">
              <a:spcBef>
                <a:spcPts val="1200"/>
              </a:spcBef>
              <a:spcAft>
                <a:spcPts val="0"/>
              </a:spcAft>
              <a:buNone/>
            </a:pPr>
            <a:r>
              <a:t/>
            </a:r>
            <a:endParaRPr sz="12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b="1" lang="en" sz="1100">
                <a:latin typeface="Arial"/>
                <a:ea typeface="Arial"/>
                <a:cs typeface="Arial"/>
                <a:sym typeface="Arial"/>
              </a:rPr>
              <a:t>OrderBy / OrderByDescending</a:t>
            </a:r>
            <a:r>
              <a:rPr lang="en" sz="1100">
                <a:latin typeface="Arial"/>
                <a:ea typeface="Arial"/>
                <a:cs typeface="Arial"/>
                <a:sym typeface="Arial"/>
              </a:rPr>
              <a:t>:</a:t>
            </a:r>
            <a:endParaRPr sz="1100">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lang="en" sz="1100">
                <a:latin typeface="Arial"/>
                <a:ea typeface="Arial"/>
                <a:cs typeface="Arial"/>
                <a:sym typeface="Arial"/>
              </a:rPr>
              <a:t> </a:t>
            </a:r>
            <a:r>
              <a:rPr lang="en" sz="1200">
                <a:latin typeface="Arial"/>
                <a:ea typeface="Arial"/>
                <a:cs typeface="Arial"/>
                <a:sym typeface="Arial"/>
              </a:rPr>
              <a:t>Sorts</a:t>
            </a:r>
            <a:r>
              <a:rPr lang="en" sz="1100">
                <a:latin typeface="Arial"/>
                <a:ea typeface="Arial"/>
                <a:cs typeface="Arial"/>
                <a:sym typeface="Arial"/>
              </a:rPr>
              <a:t> elements in ascending or descending order.</a:t>
            </a:r>
            <a:endParaRPr sz="1100">
              <a:latin typeface="Arial"/>
              <a:ea typeface="Arial"/>
              <a:cs typeface="Arial"/>
              <a:sym typeface="Arial"/>
            </a:endParaRPr>
          </a:p>
          <a:p>
            <a:pPr indent="0" lvl="0" marL="914400" rtl="0" algn="l">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1200"/>
              </a:spcAft>
              <a:buNone/>
            </a:pPr>
            <a:r>
              <a:t/>
            </a:r>
            <a:endParaRPr sz="1400">
              <a:highlight>
                <a:schemeClr val="lt1"/>
              </a:highlight>
            </a:endParaRPr>
          </a:p>
        </p:txBody>
      </p:sp>
      <p:pic>
        <p:nvPicPr>
          <p:cNvPr id="397" name="Google Shape;397;p35"/>
          <p:cNvPicPr preferRelativeResize="0"/>
          <p:nvPr/>
        </p:nvPicPr>
        <p:blipFill>
          <a:blip r:embed="rId3">
            <a:alphaModFix/>
          </a:blip>
          <a:stretch>
            <a:fillRect/>
          </a:stretch>
        </p:blipFill>
        <p:spPr>
          <a:xfrm>
            <a:off x="1506675" y="2291950"/>
            <a:ext cx="6498450" cy="690175"/>
          </a:xfrm>
          <a:prstGeom prst="rect">
            <a:avLst/>
          </a:prstGeom>
          <a:noFill/>
          <a:ln>
            <a:noFill/>
          </a:ln>
        </p:spPr>
      </p:pic>
      <p:pic>
        <p:nvPicPr>
          <p:cNvPr id="398" name="Google Shape;398;p35"/>
          <p:cNvPicPr preferRelativeResize="0"/>
          <p:nvPr/>
        </p:nvPicPr>
        <p:blipFill>
          <a:blip r:embed="rId4">
            <a:alphaModFix/>
          </a:blip>
          <a:stretch>
            <a:fillRect/>
          </a:stretch>
        </p:blipFill>
        <p:spPr>
          <a:xfrm>
            <a:off x="1506678" y="3743125"/>
            <a:ext cx="6498449" cy="8166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404" name="Google Shape;404;p36"/>
          <p:cNvSpPr txBox="1"/>
          <p:nvPr>
            <p:ph idx="1" type="body"/>
          </p:nvPr>
        </p:nvSpPr>
        <p:spPr>
          <a:xfrm>
            <a:off x="1297500" y="1080675"/>
            <a:ext cx="7038900" cy="339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Group by:</a:t>
            </a:r>
            <a:endParaRPr b="1"/>
          </a:p>
          <a:p>
            <a:pPr indent="-298450" lvl="1" marL="914400" rtl="0" algn="l">
              <a:spcBef>
                <a:spcPts val="0"/>
              </a:spcBef>
              <a:spcAft>
                <a:spcPts val="0"/>
              </a:spcAft>
              <a:buSzPts val="1100"/>
              <a:buChar char="○"/>
            </a:pPr>
            <a:r>
              <a:rPr b="1" lang="en"/>
              <a:t>The GroupBy operator in LINQ is used to group elements of a sequence based on a key. It returns a sequence of IGrouping&lt;TKey, TElement&gt; where each group has a key and a collection of elements that share that key.</a:t>
            </a:r>
            <a:endParaRPr b="1"/>
          </a:p>
          <a:p>
            <a:pPr indent="0" lvl="0" marL="91440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405" name="Google Shape;405;p36"/>
          <p:cNvPicPr preferRelativeResize="0"/>
          <p:nvPr/>
        </p:nvPicPr>
        <p:blipFill>
          <a:blip r:embed="rId3">
            <a:alphaModFix/>
          </a:blip>
          <a:stretch>
            <a:fillRect/>
          </a:stretch>
        </p:blipFill>
        <p:spPr>
          <a:xfrm>
            <a:off x="2030425" y="2064375"/>
            <a:ext cx="5041900" cy="262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Aggregate functions in LINQ</a:t>
            </a:r>
            <a:endParaRPr/>
          </a:p>
        </p:txBody>
      </p:sp>
      <p:sp>
        <p:nvSpPr>
          <p:cNvPr id="411" name="Google Shape;411;p37"/>
          <p:cNvSpPr txBox="1"/>
          <p:nvPr>
            <p:ph idx="1" type="body"/>
          </p:nvPr>
        </p:nvSpPr>
        <p:spPr>
          <a:xfrm>
            <a:off x="1297500" y="1053325"/>
            <a:ext cx="7038900" cy="3425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Sum()</a:t>
            </a:r>
            <a:endParaRPr/>
          </a:p>
          <a:p>
            <a:pPr indent="-311150" lvl="0" marL="457200" rtl="0" algn="l">
              <a:spcBef>
                <a:spcPts val="0"/>
              </a:spcBef>
              <a:spcAft>
                <a:spcPts val="0"/>
              </a:spcAft>
              <a:buSzPts val="1300"/>
              <a:buChar char="●"/>
            </a:pPr>
            <a:r>
              <a:rPr lang="en"/>
              <a:t>Average()</a:t>
            </a:r>
            <a:endParaRPr/>
          </a:p>
          <a:p>
            <a:pPr indent="-311150" lvl="0" marL="457200" rtl="0" algn="l">
              <a:spcBef>
                <a:spcPts val="0"/>
              </a:spcBef>
              <a:spcAft>
                <a:spcPts val="0"/>
              </a:spcAft>
              <a:buSzPts val="1300"/>
              <a:buChar char="●"/>
            </a:pPr>
            <a:r>
              <a:rPr lang="en"/>
              <a:t>Min()</a:t>
            </a:r>
            <a:endParaRPr/>
          </a:p>
          <a:p>
            <a:pPr indent="-311150" lvl="0" marL="457200" rtl="0" algn="l">
              <a:spcBef>
                <a:spcPts val="0"/>
              </a:spcBef>
              <a:spcAft>
                <a:spcPts val="0"/>
              </a:spcAft>
              <a:buSzPts val="1300"/>
              <a:buChar char="●"/>
            </a:pPr>
            <a:r>
              <a:rPr lang="en"/>
              <a:t>Max()</a:t>
            </a:r>
            <a:endParaRPr/>
          </a:p>
          <a:p>
            <a:pPr indent="-311150" lvl="0" marL="457200" rtl="0" algn="l">
              <a:spcBef>
                <a:spcPts val="0"/>
              </a:spcBef>
              <a:spcAft>
                <a:spcPts val="0"/>
              </a:spcAft>
              <a:buSzPts val="1300"/>
              <a:buChar char="●"/>
            </a:pPr>
            <a:r>
              <a:rPr lang="en"/>
              <a:t>Count()</a:t>
            </a:r>
            <a:endParaRPr/>
          </a:p>
          <a:p>
            <a:pPr indent="-311150" lvl="0" marL="457200" rtl="0" algn="l">
              <a:spcBef>
                <a:spcPts val="0"/>
              </a:spcBef>
              <a:spcAft>
                <a:spcPts val="0"/>
              </a:spcAft>
              <a:buSzPts val="1300"/>
              <a:buChar char="●"/>
            </a:pPr>
            <a:r>
              <a:rPr lang="en"/>
              <a:t>Aggregate():</a:t>
            </a:r>
            <a:endParaRPr/>
          </a:p>
          <a:p>
            <a:pPr indent="-298450" lvl="1" marL="914400" rtl="0" algn="l">
              <a:spcBef>
                <a:spcPts val="0"/>
              </a:spcBef>
              <a:spcAft>
                <a:spcPts val="0"/>
              </a:spcAft>
              <a:buSzPts val="1100"/>
              <a:buChar char="○"/>
            </a:pPr>
            <a:r>
              <a:rPr lang="en"/>
              <a:t>The Aggregate function is a more flexible method that allows you to perform custom aggregation operations. It takes a lambda expression with two parameters - the accumulated result and the current element.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12" name="Google Shape;412;p37"/>
          <p:cNvPicPr preferRelativeResize="0"/>
          <p:nvPr/>
        </p:nvPicPr>
        <p:blipFill>
          <a:blip r:embed="rId3">
            <a:alphaModFix/>
          </a:blip>
          <a:stretch>
            <a:fillRect/>
          </a:stretch>
        </p:blipFill>
        <p:spPr>
          <a:xfrm>
            <a:off x="1297500" y="3181100"/>
            <a:ext cx="7463999" cy="53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